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58" r:id="rId2"/>
    <p:sldId id="256" r:id="rId3"/>
    <p:sldId id="257" r:id="rId4"/>
    <p:sldId id="360" r:id="rId5"/>
    <p:sldId id="361" r:id="rId6"/>
    <p:sldId id="364" r:id="rId7"/>
    <p:sldId id="365" r:id="rId8"/>
    <p:sldId id="366" r:id="rId9"/>
    <p:sldId id="362" r:id="rId10"/>
    <p:sldId id="368" r:id="rId11"/>
    <p:sldId id="443" r:id="rId12"/>
    <p:sldId id="444" r:id="rId13"/>
    <p:sldId id="440" r:id="rId14"/>
    <p:sldId id="446" r:id="rId15"/>
    <p:sldId id="445" r:id="rId16"/>
    <p:sldId id="449" r:id="rId17"/>
    <p:sldId id="439" r:id="rId18"/>
    <p:sldId id="450" r:id="rId19"/>
    <p:sldId id="452" r:id="rId20"/>
    <p:sldId id="453" r:id="rId21"/>
    <p:sldId id="451" r:id="rId22"/>
    <p:sldId id="448" r:id="rId23"/>
    <p:sldId id="441" r:id="rId24"/>
    <p:sldId id="580" r:id="rId25"/>
    <p:sldId id="578" r:id="rId26"/>
    <p:sldId id="581" r:id="rId27"/>
    <p:sldId id="579" r:id="rId28"/>
    <p:sldId id="582" r:id="rId29"/>
    <p:sldId id="460" r:id="rId30"/>
    <p:sldId id="586" r:id="rId31"/>
    <p:sldId id="587" r:id="rId32"/>
    <p:sldId id="585" r:id="rId33"/>
    <p:sldId id="596" r:id="rId34"/>
    <p:sldId id="588" r:id="rId35"/>
    <p:sldId id="591" r:id="rId36"/>
    <p:sldId id="593" r:id="rId37"/>
    <p:sldId id="594" r:id="rId38"/>
    <p:sldId id="595" r:id="rId39"/>
    <p:sldId id="592" r:id="rId40"/>
    <p:sldId id="589" r:id="rId41"/>
    <p:sldId id="590" r:id="rId42"/>
    <p:sldId id="584" r:id="rId43"/>
    <p:sldId id="583" r:id="rId44"/>
    <p:sldId id="602" r:id="rId45"/>
    <p:sldId id="597" r:id="rId46"/>
    <p:sldId id="639" r:id="rId47"/>
    <p:sldId id="640" r:id="rId48"/>
    <p:sldId id="600" r:id="rId49"/>
    <p:sldId id="601" r:id="rId50"/>
    <p:sldId id="599" r:id="rId51"/>
    <p:sldId id="598" r:id="rId52"/>
    <p:sldId id="603" r:id="rId53"/>
    <p:sldId id="605" r:id="rId54"/>
    <p:sldId id="604" r:id="rId55"/>
    <p:sldId id="606" r:id="rId56"/>
    <p:sldId id="644" r:id="rId57"/>
    <p:sldId id="641" r:id="rId58"/>
    <p:sldId id="643" r:id="rId59"/>
    <p:sldId id="642" r:id="rId60"/>
    <p:sldId id="608" r:id="rId61"/>
    <p:sldId id="609" r:id="rId62"/>
    <p:sldId id="650" r:id="rId63"/>
    <p:sldId id="610" r:id="rId64"/>
    <p:sldId id="611" r:id="rId65"/>
    <p:sldId id="612" r:id="rId66"/>
    <p:sldId id="646" r:id="rId67"/>
    <p:sldId id="647" r:id="rId68"/>
    <p:sldId id="648" r:id="rId69"/>
    <p:sldId id="649" r:id="rId70"/>
    <p:sldId id="613" r:id="rId71"/>
    <p:sldId id="614" r:id="rId72"/>
    <p:sldId id="615" r:id="rId73"/>
    <p:sldId id="656" r:id="rId74"/>
    <p:sldId id="616" r:id="rId75"/>
    <p:sldId id="617" r:id="rId76"/>
    <p:sldId id="652" r:id="rId77"/>
    <p:sldId id="651" r:id="rId78"/>
    <p:sldId id="653" r:id="rId79"/>
    <p:sldId id="654" r:id="rId80"/>
    <p:sldId id="655" r:id="rId81"/>
    <p:sldId id="657" r:id="rId82"/>
    <p:sldId id="658" r:id="rId83"/>
    <p:sldId id="659" r:id="rId84"/>
    <p:sldId id="618" r:id="rId85"/>
    <p:sldId id="622" r:id="rId86"/>
    <p:sldId id="623" r:id="rId87"/>
    <p:sldId id="624" r:id="rId88"/>
    <p:sldId id="663" r:id="rId89"/>
    <p:sldId id="664" r:id="rId90"/>
    <p:sldId id="625" r:id="rId91"/>
    <p:sldId id="661" r:id="rId92"/>
    <p:sldId id="660" r:id="rId93"/>
    <p:sldId id="627" r:id="rId94"/>
    <p:sldId id="628" r:id="rId95"/>
    <p:sldId id="629" r:id="rId96"/>
    <p:sldId id="630" r:id="rId97"/>
    <p:sldId id="631" r:id="rId98"/>
    <p:sldId id="632" r:id="rId99"/>
    <p:sldId id="635" r:id="rId100"/>
    <p:sldId id="636" r:id="rId101"/>
    <p:sldId id="665" r:id="rId102"/>
    <p:sldId id="637" r:id="rId103"/>
    <p:sldId id="638" r:id="rId104"/>
    <p:sldId id="668" r:id="rId105"/>
    <p:sldId id="667" r:id="rId106"/>
    <p:sldId id="574" r:id="rId107"/>
    <p:sldId id="575" r:id="rId108"/>
    <p:sldId id="576" r:id="rId109"/>
    <p:sldId id="577" r:id="rId110"/>
    <p:sldId id="459" r:id="rId111"/>
    <p:sldId id="462" r:id="rId112"/>
    <p:sldId id="463" r:id="rId113"/>
    <p:sldId id="464" r:id="rId114"/>
    <p:sldId id="467" r:id="rId115"/>
    <p:sldId id="465" r:id="rId116"/>
    <p:sldId id="466" r:id="rId117"/>
    <p:sldId id="468" r:id="rId118"/>
    <p:sldId id="458" r:id="rId119"/>
    <p:sldId id="469" r:id="rId120"/>
    <p:sldId id="470" r:id="rId121"/>
    <p:sldId id="474" r:id="rId122"/>
    <p:sldId id="473" r:id="rId123"/>
    <p:sldId id="476" r:id="rId124"/>
    <p:sldId id="478" r:id="rId125"/>
    <p:sldId id="477" r:id="rId126"/>
    <p:sldId id="475" r:id="rId127"/>
    <p:sldId id="472" r:id="rId128"/>
    <p:sldId id="479" r:id="rId129"/>
    <p:sldId id="471" r:id="rId130"/>
    <p:sldId id="482" r:id="rId131"/>
    <p:sldId id="484" r:id="rId132"/>
    <p:sldId id="486" r:id="rId133"/>
    <p:sldId id="485" r:id="rId134"/>
    <p:sldId id="483" r:id="rId135"/>
    <p:sldId id="481" r:id="rId136"/>
    <p:sldId id="480" r:id="rId137"/>
    <p:sldId id="489" r:id="rId138"/>
    <p:sldId id="488" r:id="rId139"/>
    <p:sldId id="487" r:id="rId140"/>
    <p:sldId id="490" r:id="rId141"/>
    <p:sldId id="493" r:id="rId142"/>
    <p:sldId id="492" r:id="rId143"/>
    <p:sldId id="491" r:id="rId144"/>
    <p:sldId id="496" r:id="rId145"/>
    <p:sldId id="495" r:id="rId146"/>
    <p:sldId id="494" r:id="rId147"/>
    <p:sldId id="497" r:id="rId148"/>
    <p:sldId id="499" r:id="rId149"/>
    <p:sldId id="498" r:id="rId150"/>
    <p:sldId id="505" r:id="rId151"/>
    <p:sldId id="504" r:id="rId152"/>
    <p:sldId id="503" r:id="rId153"/>
    <p:sldId id="502" r:id="rId154"/>
    <p:sldId id="501" r:id="rId155"/>
    <p:sldId id="508" r:id="rId156"/>
    <p:sldId id="507" r:id="rId157"/>
    <p:sldId id="506" r:id="rId158"/>
    <p:sldId id="511" r:id="rId159"/>
    <p:sldId id="510" r:id="rId160"/>
    <p:sldId id="509" r:id="rId161"/>
    <p:sldId id="514" r:id="rId162"/>
    <p:sldId id="513" r:id="rId163"/>
    <p:sldId id="515" r:id="rId164"/>
    <p:sldId id="512" r:id="rId165"/>
    <p:sldId id="500" r:id="rId166"/>
    <p:sldId id="455" r:id="rId167"/>
    <p:sldId id="457" r:id="rId168"/>
    <p:sldId id="456" r:id="rId169"/>
    <p:sldId id="373" r:id="rId170"/>
    <p:sldId id="375" r:id="rId171"/>
    <p:sldId id="374" r:id="rId172"/>
    <p:sldId id="530" r:id="rId173"/>
    <p:sldId id="527" r:id="rId174"/>
    <p:sldId id="526" r:id="rId175"/>
    <p:sldId id="525" r:id="rId176"/>
    <p:sldId id="529" r:id="rId177"/>
    <p:sldId id="528" r:id="rId178"/>
    <p:sldId id="376" r:id="rId179"/>
    <p:sldId id="377" r:id="rId180"/>
    <p:sldId id="524" r:id="rId181"/>
    <p:sldId id="378" r:id="rId182"/>
    <p:sldId id="379" r:id="rId183"/>
    <p:sldId id="380" r:id="rId184"/>
    <p:sldId id="531" r:id="rId185"/>
    <p:sldId id="534" r:id="rId186"/>
    <p:sldId id="381" r:id="rId187"/>
    <p:sldId id="532" r:id="rId188"/>
    <p:sldId id="533" r:id="rId189"/>
    <p:sldId id="384" r:id="rId190"/>
    <p:sldId id="382" r:id="rId191"/>
    <p:sldId id="383" r:id="rId192"/>
    <p:sldId id="538" r:id="rId193"/>
    <p:sldId id="539" r:id="rId194"/>
    <p:sldId id="549" r:id="rId195"/>
    <p:sldId id="385" r:id="rId196"/>
    <p:sldId id="536" r:id="rId197"/>
    <p:sldId id="535" r:id="rId198"/>
    <p:sldId id="537" r:id="rId199"/>
    <p:sldId id="542" r:id="rId200"/>
    <p:sldId id="548" r:id="rId201"/>
    <p:sldId id="543" r:id="rId202"/>
    <p:sldId id="545" r:id="rId203"/>
    <p:sldId id="547" r:id="rId204"/>
    <p:sldId id="544" r:id="rId205"/>
    <p:sldId id="386" r:id="rId206"/>
    <p:sldId id="546" r:id="rId207"/>
    <p:sldId id="540" r:id="rId208"/>
    <p:sldId id="387" r:id="rId209"/>
    <p:sldId id="541" r:id="rId210"/>
    <p:sldId id="388" r:id="rId211"/>
    <p:sldId id="391" r:id="rId212"/>
    <p:sldId id="558" r:id="rId213"/>
    <p:sldId id="550" r:id="rId214"/>
    <p:sldId id="568" r:id="rId215"/>
    <p:sldId id="553" r:id="rId216"/>
    <p:sldId id="554" r:id="rId217"/>
    <p:sldId id="557" r:id="rId218"/>
    <p:sldId id="555" r:id="rId219"/>
    <p:sldId id="556" r:id="rId220"/>
    <p:sldId id="565" r:id="rId221"/>
    <p:sldId id="559" r:id="rId222"/>
    <p:sldId id="392" r:id="rId223"/>
    <p:sldId id="393" r:id="rId224"/>
    <p:sldId id="551" r:id="rId225"/>
    <p:sldId id="561" r:id="rId226"/>
    <p:sldId id="394" r:id="rId227"/>
    <p:sldId id="563" r:id="rId228"/>
    <p:sldId id="562" r:id="rId229"/>
    <p:sldId id="570" r:id="rId230"/>
    <p:sldId id="560" r:id="rId231"/>
    <p:sldId id="564" r:id="rId232"/>
    <p:sldId id="395" r:id="rId233"/>
    <p:sldId id="573" r:id="rId234"/>
    <p:sldId id="396" r:id="rId235"/>
    <p:sldId id="572" r:id="rId236"/>
    <p:sldId id="571" r:id="rId237"/>
    <p:sldId id="552" r:id="rId238"/>
    <p:sldId id="397" r:id="rId239"/>
    <p:sldId id="401" r:id="rId240"/>
    <p:sldId id="566" r:id="rId241"/>
    <p:sldId id="438" r:id="rId2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31" autoAdjust="0"/>
    <p:restoredTop sz="94660"/>
  </p:normalViewPr>
  <p:slideViewPr>
    <p:cSldViewPr snapToGrid="0">
      <p:cViewPr varScale="1">
        <p:scale>
          <a:sx n="76" d="100"/>
          <a:sy n="76" d="100"/>
        </p:scale>
        <p:origin x="86" y="2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334753F-018B-4BCB-B1E2-4464C0075A54}"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FDFD5-E7AE-4128-AC5F-F72F0FB5CAC5}" type="slidenum">
              <a:rPr lang="en-US" smtClean="0"/>
              <a:t>‹#›</a:t>
            </a:fld>
            <a:endParaRPr lang="en-US"/>
          </a:p>
        </p:txBody>
      </p:sp>
    </p:spTree>
    <p:extLst>
      <p:ext uri="{BB962C8B-B14F-4D97-AF65-F5344CB8AC3E}">
        <p14:creationId xmlns:p14="http://schemas.microsoft.com/office/powerpoint/2010/main" val="3720961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34753F-018B-4BCB-B1E2-4464C0075A54}"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FDFD5-E7AE-4128-AC5F-F72F0FB5CAC5}" type="slidenum">
              <a:rPr lang="en-US" smtClean="0"/>
              <a:t>‹#›</a:t>
            </a:fld>
            <a:endParaRPr lang="en-US"/>
          </a:p>
        </p:txBody>
      </p:sp>
    </p:spTree>
    <p:extLst>
      <p:ext uri="{BB962C8B-B14F-4D97-AF65-F5344CB8AC3E}">
        <p14:creationId xmlns:p14="http://schemas.microsoft.com/office/powerpoint/2010/main" val="2257031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34753F-018B-4BCB-B1E2-4464C0075A54}"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FDFD5-E7AE-4128-AC5F-F72F0FB5CAC5}" type="slidenum">
              <a:rPr lang="en-US" smtClean="0"/>
              <a:t>‹#›</a:t>
            </a:fld>
            <a:endParaRPr lang="en-US"/>
          </a:p>
        </p:txBody>
      </p:sp>
    </p:spTree>
    <p:extLst>
      <p:ext uri="{BB962C8B-B14F-4D97-AF65-F5344CB8AC3E}">
        <p14:creationId xmlns:p14="http://schemas.microsoft.com/office/powerpoint/2010/main" val="2532514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34753F-018B-4BCB-B1E2-4464C0075A54}"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FDFD5-E7AE-4128-AC5F-F72F0FB5CAC5}" type="slidenum">
              <a:rPr lang="en-US" smtClean="0"/>
              <a:t>‹#›</a:t>
            </a:fld>
            <a:endParaRPr lang="en-US"/>
          </a:p>
        </p:txBody>
      </p:sp>
    </p:spTree>
    <p:extLst>
      <p:ext uri="{BB962C8B-B14F-4D97-AF65-F5344CB8AC3E}">
        <p14:creationId xmlns:p14="http://schemas.microsoft.com/office/powerpoint/2010/main" val="1500870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34753F-018B-4BCB-B1E2-4464C0075A54}"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FDFD5-E7AE-4128-AC5F-F72F0FB5CAC5}" type="slidenum">
              <a:rPr lang="en-US" smtClean="0"/>
              <a:t>‹#›</a:t>
            </a:fld>
            <a:endParaRPr lang="en-US"/>
          </a:p>
        </p:txBody>
      </p:sp>
    </p:spTree>
    <p:extLst>
      <p:ext uri="{BB962C8B-B14F-4D97-AF65-F5344CB8AC3E}">
        <p14:creationId xmlns:p14="http://schemas.microsoft.com/office/powerpoint/2010/main" val="2400365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334753F-018B-4BCB-B1E2-4464C0075A54}" type="datetimeFigureOut">
              <a:rPr lang="en-US" smtClean="0"/>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0FDFD5-E7AE-4128-AC5F-F72F0FB5CAC5}" type="slidenum">
              <a:rPr lang="en-US" smtClean="0"/>
              <a:t>‹#›</a:t>
            </a:fld>
            <a:endParaRPr lang="en-US"/>
          </a:p>
        </p:txBody>
      </p:sp>
    </p:spTree>
    <p:extLst>
      <p:ext uri="{BB962C8B-B14F-4D97-AF65-F5344CB8AC3E}">
        <p14:creationId xmlns:p14="http://schemas.microsoft.com/office/powerpoint/2010/main" val="87277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334753F-018B-4BCB-B1E2-4464C0075A54}" type="datetimeFigureOut">
              <a:rPr lang="en-US" smtClean="0"/>
              <a:t>9/16/2025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0FDFD5-E7AE-4128-AC5F-F72F0FB5CAC5}" type="slidenum">
              <a:rPr lang="en-US" smtClean="0"/>
              <a:t>‹#›</a:t>
            </a:fld>
            <a:endParaRPr lang="en-US"/>
          </a:p>
        </p:txBody>
      </p:sp>
    </p:spTree>
    <p:extLst>
      <p:ext uri="{BB962C8B-B14F-4D97-AF65-F5344CB8AC3E}">
        <p14:creationId xmlns:p14="http://schemas.microsoft.com/office/powerpoint/2010/main" val="421286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334753F-018B-4BCB-B1E2-4464C0075A54}" type="datetimeFigureOut">
              <a:rPr lang="en-US" smtClean="0"/>
              <a:t>9/16/2025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0FDFD5-E7AE-4128-AC5F-F72F0FB5CAC5}" type="slidenum">
              <a:rPr lang="en-US" smtClean="0"/>
              <a:t>‹#›</a:t>
            </a:fld>
            <a:endParaRPr lang="en-US"/>
          </a:p>
        </p:txBody>
      </p:sp>
    </p:spTree>
    <p:extLst>
      <p:ext uri="{BB962C8B-B14F-4D97-AF65-F5344CB8AC3E}">
        <p14:creationId xmlns:p14="http://schemas.microsoft.com/office/powerpoint/2010/main" val="2614307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34753F-018B-4BCB-B1E2-4464C0075A54}" type="datetimeFigureOut">
              <a:rPr lang="en-US" smtClean="0"/>
              <a:t>9/16/2025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0FDFD5-E7AE-4128-AC5F-F72F0FB5CAC5}" type="slidenum">
              <a:rPr lang="en-US" smtClean="0"/>
              <a:t>‹#›</a:t>
            </a:fld>
            <a:endParaRPr lang="en-US"/>
          </a:p>
        </p:txBody>
      </p:sp>
    </p:spTree>
    <p:extLst>
      <p:ext uri="{BB962C8B-B14F-4D97-AF65-F5344CB8AC3E}">
        <p14:creationId xmlns:p14="http://schemas.microsoft.com/office/powerpoint/2010/main" val="4257257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334753F-018B-4BCB-B1E2-4464C0075A54}" type="datetimeFigureOut">
              <a:rPr lang="en-US" smtClean="0"/>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0FDFD5-E7AE-4128-AC5F-F72F0FB5CAC5}" type="slidenum">
              <a:rPr lang="en-US" smtClean="0"/>
              <a:t>‹#›</a:t>
            </a:fld>
            <a:endParaRPr lang="en-US"/>
          </a:p>
        </p:txBody>
      </p:sp>
    </p:spTree>
    <p:extLst>
      <p:ext uri="{BB962C8B-B14F-4D97-AF65-F5344CB8AC3E}">
        <p14:creationId xmlns:p14="http://schemas.microsoft.com/office/powerpoint/2010/main" val="756949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334753F-018B-4BCB-B1E2-4464C0075A54}" type="datetimeFigureOut">
              <a:rPr lang="en-US" smtClean="0"/>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0FDFD5-E7AE-4128-AC5F-F72F0FB5CAC5}" type="slidenum">
              <a:rPr lang="en-US" smtClean="0"/>
              <a:t>‹#›</a:t>
            </a:fld>
            <a:endParaRPr lang="en-US"/>
          </a:p>
        </p:txBody>
      </p:sp>
    </p:spTree>
    <p:extLst>
      <p:ext uri="{BB962C8B-B14F-4D97-AF65-F5344CB8AC3E}">
        <p14:creationId xmlns:p14="http://schemas.microsoft.com/office/powerpoint/2010/main" val="3319228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34753F-018B-4BCB-B1E2-4464C0075A54}" type="datetimeFigureOut">
              <a:rPr lang="en-US" smtClean="0"/>
              <a:t>9/16/2025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0FDFD5-E7AE-4128-AC5F-F72F0FB5CAC5}" type="slidenum">
              <a:rPr lang="en-US" smtClean="0"/>
              <a:t>‹#›</a:t>
            </a:fld>
            <a:endParaRPr lang="en-US"/>
          </a:p>
        </p:txBody>
      </p:sp>
    </p:spTree>
    <p:extLst>
      <p:ext uri="{BB962C8B-B14F-4D97-AF65-F5344CB8AC3E}">
        <p14:creationId xmlns:p14="http://schemas.microsoft.com/office/powerpoint/2010/main" val="2037515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2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oogle Shape;89;p1"/>
          <p:cNvPicPr preferRelativeResize="0"/>
          <p:nvPr/>
        </p:nvPicPr>
        <p:blipFill rotWithShape="1">
          <a:blip r:embed="rId2">
            <a:alphaModFix/>
          </a:blip>
          <a:srcRect/>
          <a:stretch/>
        </p:blipFill>
        <p:spPr>
          <a:xfrm>
            <a:off x="9575800" y="355734"/>
            <a:ext cx="2197100" cy="1384166"/>
          </a:xfrm>
          <a:prstGeom prst="rect">
            <a:avLst/>
          </a:prstGeom>
          <a:noFill/>
          <a:ln>
            <a:noFill/>
          </a:ln>
        </p:spPr>
      </p:pic>
      <p:pic>
        <p:nvPicPr>
          <p:cNvPr id="3" name="Google Shape;91;p1"/>
          <p:cNvPicPr preferRelativeResize="0"/>
          <p:nvPr/>
        </p:nvPicPr>
        <p:blipFill rotWithShape="1">
          <a:blip r:embed="rId3">
            <a:alphaModFix/>
          </a:blip>
          <a:srcRect/>
          <a:stretch/>
        </p:blipFill>
        <p:spPr>
          <a:xfrm>
            <a:off x="5266940" y="307619"/>
            <a:ext cx="1603760" cy="1563314"/>
          </a:xfrm>
          <a:prstGeom prst="rect">
            <a:avLst/>
          </a:prstGeom>
          <a:noFill/>
          <a:ln>
            <a:noFill/>
          </a:ln>
        </p:spPr>
      </p:pic>
      <p:pic>
        <p:nvPicPr>
          <p:cNvPr id="4" name="Google Shape;90;p1"/>
          <p:cNvPicPr preferRelativeResize="0"/>
          <p:nvPr/>
        </p:nvPicPr>
        <p:blipFill rotWithShape="1">
          <a:blip r:embed="rId4">
            <a:alphaModFix/>
          </a:blip>
          <a:srcRect/>
          <a:stretch/>
        </p:blipFill>
        <p:spPr>
          <a:xfrm>
            <a:off x="449235" y="355734"/>
            <a:ext cx="1781536" cy="1515199"/>
          </a:xfrm>
          <a:prstGeom prst="rect">
            <a:avLst/>
          </a:prstGeom>
          <a:noFill/>
          <a:ln>
            <a:noFill/>
          </a:ln>
        </p:spPr>
      </p:pic>
      <p:sp>
        <p:nvSpPr>
          <p:cNvPr id="5" name="Rectangle 4"/>
          <p:cNvSpPr/>
          <p:nvPr/>
        </p:nvSpPr>
        <p:spPr>
          <a:xfrm>
            <a:off x="2641600" y="2193525"/>
            <a:ext cx="7112000" cy="1292662"/>
          </a:xfrm>
          <a:prstGeom prst="rect">
            <a:avLst/>
          </a:prstGeom>
        </p:spPr>
        <p:txBody>
          <a:bodyPr wrap="square">
            <a:spAutoFit/>
          </a:bodyPr>
          <a:lstStyle/>
          <a:p>
            <a:pPr algn="ctr"/>
            <a:r>
              <a:rPr lang="en-US" sz="6000" b="1" dirty="0">
                <a:solidFill>
                  <a:srgbClr val="00B050"/>
                </a:solidFill>
                <a:effectLst>
                  <a:outerShdw blurRad="38100" dist="38100" dir="2700000" algn="tl">
                    <a:srgbClr val="000000">
                      <a:alpha val="43137"/>
                    </a:srgbClr>
                  </a:outerShdw>
                </a:effectLst>
                <a:latin typeface="Arial Black" panose="020B0A04020102020204" pitchFamily="34" charset="0"/>
                <a:ea typeface="Bookman Old Style"/>
                <a:cs typeface="Bookman Old Style"/>
                <a:sym typeface="Bookman Old Style"/>
              </a:rPr>
              <a:t>Naan </a:t>
            </a:r>
            <a:r>
              <a:rPr lang="en-US" sz="6000" b="1" dirty="0" err="1">
                <a:solidFill>
                  <a:srgbClr val="00B050"/>
                </a:solidFill>
                <a:effectLst>
                  <a:outerShdw blurRad="38100" dist="38100" dir="2700000" algn="tl">
                    <a:srgbClr val="000000">
                      <a:alpha val="43137"/>
                    </a:srgbClr>
                  </a:outerShdw>
                </a:effectLst>
                <a:latin typeface="Arial Black" panose="020B0A04020102020204" pitchFamily="34" charset="0"/>
                <a:ea typeface="Bookman Old Style"/>
                <a:cs typeface="Bookman Old Style"/>
                <a:sym typeface="Bookman Old Style"/>
              </a:rPr>
              <a:t>Mudhalvan</a:t>
            </a:r>
            <a:br>
              <a:rPr lang="en-US" sz="2400" b="1" dirty="0">
                <a:solidFill>
                  <a:srgbClr val="00B0F0"/>
                </a:solidFill>
                <a:latin typeface="Bookman Old Style"/>
                <a:ea typeface="Bookman Old Style"/>
                <a:cs typeface="Bookman Old Style"/>
                <a:sym typeface="Bookman Old Style"/>
              </a:rPr>
            </a:br>
            <a:endParaRPr lang="en-US" dirty="0"/>
          </a:p>
        </p:txBody>
      </p:sp>
      <p:sp>
        <p:nvSpPr>
          <p:cNvPr id="6" name="Rectangle 5"/>
          <p:cNvSpPr/>
          <p:nvPr/>
        </p:nvSpPr>
        <p:spPr>
          <a:xfrm>
            <a:off x="1692232" y="3536434"/>
            <a:ext cx="8807539" cy="923330"/>
          </a:xfrm>
          <a:prstGeom prst="rect">
            <a:avLst/>
          </a:prstGeom>
        </p:spPr>
        <p:txBody>
          <a:bodyPr wrap="none">
            <a:spAutoFit/>
          </a:bodyPr>
          <a:lstStyle/>
          <a:p>
            <a:pPr algn="ctr"/>
            <a:r>
              <a:rPr lang="en-US" sz="5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sym typeface="Bookman Old Style"/>
              </a:rPr>
              <a:t>Industrial </a:t>
            </a:r>
            <a:r>
              <a:rPr lang="en-US" sz="5400" b="1" dirty="0" err="1">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sym typeface="Bookman Old Style"/>
              </a:rPr>
              <a:t>IoT</a:t>
            </a:r>
            <a:r>
              <a:rPr lang="en-US" sz="5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sym typeface="Bookman Old Style"/>
              </a:rPr>
              <a:t> and Industry 4.0</a:t>
            </a:r>
            <a:endParaRPr lang="en-US" sz="5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7" name="Google Shape;93;p1"/>
          <p:cNvSpPr txBox="1"/>
          <p:nvPr/>
        </p:nvSpPr>
        <p:spPr>
          <a:xfrm>
            <a:off x="2641600" y="5852920"/>
            <a:ext cx="75184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3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3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Tree>
    <p:extLst>
      <p:ext uri="{BB962C8B-B14F-4D97-AF65-F5344CB8AC3E}">
        <p14:creationId xmlns:p14="http://schemas.microsoft.com/office/powerpoint/2010/main" val="3928055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25160" y="584226"/>
            <a:ext cx="11912352" cy="6001643"/>
          </a:xfrm>
          <a:prstGeom prst="rect">
            <a:avLst/>
          </a:prstGeom>
        </p:spPr>
        <p:txBody>
          <a:bodyPr wrap="square">
            <a:spAutoFit/>
          </a:bodyPr>
          <a:lstStyle/>
          <a:p>
            <a:r>
              <a:rPr lang="en-US" sz="2400" b="1" dirty="0"/>
              <a:t>Applications of Sensors</a:t>
            </a:r>
          </a:p>
          <a:p>
            <a:endParaRPr lang="en-US" sz="2400" b="1" dirty="0"/>
          </a:p>
          <a:p>
            <a:r>
              <a:rPr lang="en-US" sz="2400" dirty="0"/>
              <a:t>Sensors have widespread use, including but not limited to:</a:t>
            </a:r>
          </a:p>
          <a:p>
            <a:endParaRPr lang="en-US" sz="2400" dirty="0"/>
          </a:p>
          <a:p>
            <a:pPr marL="342900" indent="-342900">
              <a:buFont typeface="Wingdings" panose="05000000000000000000" pitchFamily="2" charset="2"/>
              <a:buChar char="§"/>
            </a:pPr>
            <a:r>
              <a:rPr lang="en-US" sz="2400" dirty="0"/>
              <a:t>Manufacturing/Industrial Automation </a:t>
            </a:r>
          </a:p>
          <a:p>
            <a:pPr marL="342900" indent="-342900">
              <a:buFont typeface="Wingdings" panose="05000000000000000000" pitchFamily="2" charset="2"/>
              <a:buChar char="§"/>
            </a:pPr>
            <a:endParaRPr lang="en-US" sz="2400" dirty="0"/>
          </a:p>
          <a:p>
            <a:pPr marL="800100" lvl="1" indent="-342900">
              <a:buFont typeface="Arial" panose="020B0604020202020204" pitchFamily="34" charset="0"/>
              <a:buChar char="•"/>
            </a:pPr>
            <a:r>
              <a:rPr lang="en-US" sz="2400" dirty="0"/>
              <a:t>Monitoring temperature, pressure, humidity, pH, vibration, and flow to automate and optimize production lines and ensure safety.</a:t>
            </a:r>
          </a:p>
          <a:p>
            <a:pPr marL="800100" lvl="1" indent="-342900">
              <a:buFont typeface="Arial" panose="020B0604020202020204" pitchFamily="34" charset="0"/>
              <a:buChar char="•"/>
            </a:pPr>
            <a:endParaRPr 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cs typeface="Arial" panose="020B0604020202020204" pitchFamily="34" charset="0"/>
              </a:rPr>
              <a:t>Pressure sensors</a:t>
            </a:r>
            <a:r>
              <a:rPr lang="en-US" altLang="en-US" sz="2400" dirty="0">
                <a:cs typeface="Arial" panose="020B0604020202020204" pitchFamily="34" charset="0"/>
              </a:rPr>
              <a:t>: Monitor hydraulic systems and fluid dynamics.</a:t>
            </a:r>
          </a:p>
          <a:p>
            <a:pPr marL="800100" lvl="1" indent="-342900" eaLnBrk="0" fontAlgn="base" hangingPunct="0">
              <a:spcBef>
                <a:spcPct val="0"/>
              </a:spcBef>
              <a:spcAft>
                <a:spcPct val="0"/>
              </a:spcAft>
              <a:buFont typeface="Arial" panose="020B0604020202020204" pitchFamily="34" charset="0"/>
              <a:buChar char="•"/>
            </a:pPr>
            <a:endParaRPr lang="en-US" altLang="en-US" sz="2400" dirty="0">
              <a:cs typeface="Arial" panose="020B0604020202020204" pitchFamily="34" charset="0"/>
            </a:endParaRPr>
          </a:p>
          <a:p>
            <a:pPr marL="800100" lvl="1" indent="-342900" eaLnBrk="0" fontAlgn="base" hangingPunct="0">
              <a:spcBef>
                <a:spcPct val="0"/>
              </a:spcBef>
              <a:spcAft>
                <a:spcPct val="0"/>
              </a:spcAft>
              <a:buFont typeface="Arial" panose="020B0604020202020204" pitchFamily="34" charset="0"/>
              <a:buChar char="•"/>
            </a:pPr>
            <a:r>
              <a:rPr lang="en-US" altLang="en-US" sz="2400" b="1" dirty="0">
                <a:cs typeface="Arial" panose="020B0604020202020204" pitchFamily="34" charset="0"/>
              </a:rPr>
              <a:t>Vibration sensors</a:t>
            </a:r>
            <a:r>
              <a:rPr lang="en-US" altLang="en-US" sz="2400" dirty="0">
                <a:cs typeface="Arial" panose="020B0604020202020204" pitchFamily="34" charset="0"/>
              </a:rPr>
              <a:t>: Detect machinery faults before breakdowns.</a:t>
            </a:r>
          </a:p>
          <a:p>
            <a:pPr marL="800100" lvl="1" indent="-342900" eaLnBrk="0" fontAlgn="base" hangingPunct="0">
              <a:spcBef>
                <a:spcPct val="0"/>
              </a:spcBef>
              <a:spcAft>
                <a:spcPct val="0"/>
              </a:spcAft>
              <a:buFont typeface="Arial" panose="020B0604020202020204" pitchFamily="34" charset="0"/>
              <a:buChar char="•"/>
            </a:pPr>
            <a:endParaRPr lang="en-US" altLang="en-US" sz="2400" dirty="0">
              <a:cs typeface="Arial" panose="020B0604020202020204" pitchFamily="34" charset="0"/>
            </a:endParaRPr>
          </a:p>
          <a:p>
            <a:pPr marL="800100" lvl="1" indent="-342900" eaLnBrk="0" fontAlgn="base" hangingPunct="0">
              <a:spcBef>
                <a:spcPct val="0"/>
              </a:spcBef>
              <a:spcAft>
                <a:spcPct val="0"/>
              </a:spcAft>
              <a:buFont typeface="Arial" panose="020B0604020202020204" pitchFamily="34" charset="0"/>
              <a:buChar char="•"/>
            </a:pPr>
            <a:r>
              <a:rPr lang="en-US" altLang="en-US" sz="2400" b="1" dirty="0">
                <a:cs typeface="Arial" panose="020B0604020202020204" pitchFamily="34" charset="0"/>
              </a:rPr>
              <a:t>Proximity and position sensors</a:t>
            </a:r>
            <a:r>
              <a:rPr lang="en-US" altLang="en-US" sz="2400" dirty="0">
                <a:cs typeface="Arial" panose="020B0604020202020204" pitchFamily="34" charset="0"/>
              </a:rPr>
              <a:t>: Guide robotic arms and conveyor systems.</a:t>
            </a:r>
          </a:p>
          <a:p>
            <a:pPr marL="800100" lvl="1" indent="-342900" eaLnBrk="0" fontAlgn="base" hangingPunct="0">
              <a:spcBef>
                <a:spcPct val="0"/>
              </a:spcBef>
              <a:spcAft>
                <a:spcPct val="0"/>
              </a:spcAft>
              <a:buFont typeface="Arial" panose="020B0604020202020204" pitchFamily="34" charset="0"/>
              <a:buChar char="•"/>
            </a:pPr>
            <a:endParaRPr lang="en-US" altLang="en-US" sz="2400" dirty="0">
              <a:cs typeface="Arial" panose="020B0604020202020204" pitchFamily="34" charset="0"/>
            </a:endParaRPr>
          </a:p>
          <a:p>
            <a:pPr marL="800100" lvl="1" indent="-342900" eaLnBrk="0" fontAlgn="base" hangingPunct="0">
              <a:spcBef>
                <a:spcPct val="0"/>
              </a:spcBef>
              <a:spcAft>
                <a:spcPct val="0"/>
              </a:spcAft>
              <a:buFont typeface="Arial" panose="020B0604020202020204" pitchFamily="34" charset="0"/>
              <a:buChar char="•"/>
            </a:pPr>
            <a:r>
              <a:rPr lang="en-US" altLang="en-US" sz="2400" b="1" dirty="0">
                <a:cs typeface="Arial" panose="020B0604020202020204" pitchFamily="34" charset="0"/>
              </a:rPr>
              <a:t>Flow sensors</a:t>
            </a:r>
            <a:r>
              <a:rPr lang="en-US" altLang="en-US" sz="2400" dirty="0">
                <a:cs typeface="Arial" panose="020B0604020202020204" pitchFamily="34" charset="0"/>
              </a:rPr>
              <a:t>: Control chemical and liquid processes.</a:t>
            </a:r>
            <a:endParaRPr lang="en-US" sz="2400" dirty="0"/>
          </a:p>
        </p:txBody>
      </p:sp>
    </p:spTree>
    <p:extLst>
      <p:ext uri="{BB962C8B-B14F-4D97-AF65-F5344CB8AC3E}">
        <p14:creationId xmlns:p14="http://schemas.microsoft.com/office/powerpoint/2010/main" val="12189945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5078" y="564404"/>
            <a:ext cx="11957486" cy="5632311"/>
          </a:xfrm>
          <a:prstGeom prst="rect">
            <a:avLst/>
          </a:prstGeom>
        </p:spPr>
        <p:txBody>
          <a:bodyPr wrap="square">
            <a:spAutoFit/>
          </a:bodyPr>
          <a:lstStyle/>
          <a:p>
            <a:r>
              <a:rPr lang="en-US" sz="2400" b="1" dirty="0"/>
              <a:t>Working Principle</a:t>
            </a:r>
          </a:p>
          <a:p>
            <a:endParaRPr lang="en-US" sz="2400" b="1" dirty="0"/>
          </a:p>
          <a:p>
            <a:r>
              <a:rPr lang="en-US" sz="2400" dirty="0"/>
              <a:t>The basic principle of a biosensor involves three main parts:</a:t>
            </a:r>
          </a:p>
          <a:p>
            <a:endParaRPr lang="en-US" sz="2400" dirty="0"/>
          </a:p>
          <a:p>
            <a:pPr marL="342900" indent="-342900">
              <a:buFont typeface="Wingdings" panose="05000000000000000000" pitchFamily="2" charset="2"/>
              <a:buChar char="§"/>
            </a:pPr>
            <a:r>
              <a:rPr lang="en-US" sz="2400" b="1" dirty="0" err="1"/>
              <a:t>Bioreceptor</a:t>
            </a:r>
            <a:r>
              <a:rPr lang="en-US" sz="2400" dirty="0"/>
              <a:t> </a:t>
            </a:r>
          </a:p>
          <a:p>
            <a:pPr marL="800100" lvl="1" indent="-342900">
              <a:buFont typeface="Arial" panose="020B0604020202020204" pitchFamily="34" charset="0"/>
              <a:buChar char="•"/>
            </a:pPr>
            <a:r>
              <a:rPr lang="en-US" sz="2400" dirty="0"/>
              <a:t>This is the biological component, such as an enzyme, antibody, nucleic acid (DNA), or even a living cell. </a:t>
            </a:r>
          </a:p>
          <a:p>
            <a:pPr marL="800100" lvl="1" indent="-342900">
              <a:buFont typeface="Arial" panose="020B0604020202020204" pitchFamily="34" charset="0"/>
              <a:buChar char="•"/>
            </a:pPr>
            <a:r>
              <a:rPr lang="en-US" sz="2400" dirty="0"/>
              <a:t>Its job is to specifically bind to or interact with the target </a:t>
            </a:r>
            <a:r>
              <a:rPr lang="en-US" sz="2400" dirty="0" err="1"/>
              <a:t>analyte</a:t>
            </a:r>
            <a:r>
              <a:rPr lang="en-US" sz="2400" dirty="0"/>
              <a:t>. This interaction is the key to the sensor's high </a:t>
            </a:r>
            <a:r>
              <a:rPr lang="en-US" sz="2400" b="1" dirty="0"/>
              <a:t>selectivity</a:t>
            </a:r>
            <a:r>
              <a:rPr lang="en-US" sz="2400" dirty="0"/>
              <a:t>.</a:t>
            </a:r>
          </a:p>
          <a:p>
            <a:pPr marL="800100" lvl="1" indent="-342900">
              <a:buFont typeface="Arial" panose="020B0604020202020204" pitchFamily="34" charset="0"/>
              <a:buChar char="•"/>
            </a:pPr>
            <a:endParaRPr lang="en-US" sz="2400" dirty="0"/>
          </a:p>
          <a:p>
            <a:pPr marL="342900" indent="-342900">
              <a:buFont typeface="Wingdings" panose="05000000000000000000" pitchFamily="2" charset="2"/>
              <a:buChar char="§"/>
            </a:pPr>
            <a:r>
              <a:rPr lang="en-US" sz="2400" b="1" dirty="0"/>
              <a:t>Transducer</a:t>
            </a:r>
            <a:r>
              <a:rPr lang="en-US" sz="2400" dirty="0"/>
              <a:t> </a:t>
            </a:r>
          </a:p>
          <a:p>
            <a:pPr marL="800100" lvl="1" indent="-342900">
              <a:buFont typeface="Arial" panose="020B0604020202020204" pitchFamily="34" charset="0"/>
              <a:buChar char="•"/>
            </a:pPr>
            <a:r>
              <a:rPr lang="en-US" sz="2400" dirty="0"/>
              <a:t>This component converts the biological event (the interaction between the </a:t>
            </a:r>
            <a:r>
              <a:rPr lang="en-US" sz="2400" dirty="0" err="1"/>
              <a:t>bioreceptor</a:t>
            </a:r>
            <a:r>
              <a:rPr lang="en-US" sz="2400" dirty="0"/>
              <a:t> and the </a:t>
            </a:r>
            <a:r>
              <a:rPr lang="en-US" sz="2400" dirty="0" err="1"/>
              <a:t>analyte</a:t>
            </a:r>
            <a:r>
              <a:rPr lang="en-US" sz="2400" dirty="0"/>
              <a:t>) into a quantifiable signal. </a:t>
            </a:r>
          </a:p>
          <a:p>
            <a:pPr marL="800100" lvl="1" indent="-342900">
              <a:buFont typeface="Arial" panose="020B0604020202020204" pitchFamily="34" charset="0"/>
              <a:buChar char="•"/>
            </a:pPr>
            <a:r>
              <a:rPr lang="en-US" sz="2400" dirty="0"/>
              <a:t>For example, a transducer might detect a change in electrical current, light absorption, or heat generated by the reaction.</a:t>
            </a:r>
          </a:p>
        </p:txBody>
      </p:sp>
    </p:spTree>
    <p:extLst>
      <p:ext uri="{BB962C8B-B14F-4D97-AF65-F5344CB8AC3E}">
        <p14:creationId xmlns:p14="http://schemas.microsoft.com/office/powerpoint/2010/main" val="794327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5078" y="564404"/>
            <a:ext cx="11957486" cy="3416320"/>
          </a:xfrm>
          <a:prstGeom prst="rect">
            <a:avLst/>
          </a:prstGeom>
        </p:spPr>
        <p:txBody>
          <a:bodyPr wrap="square">
            <a:spAutoFit/>
          </a:bodyPr>
          <a:lstStyle/>
          <a:p>
            <a:r>
              <a:rPr lang="en-US" sz="2400" b="1" dirty="0"/>
              <a:t>Working Principle</a:t>
            </a:r>
          </a:p>
          <a:p>
            <a:endParaRPr lang="en-US" sz="2400" b="1" dirty="0"/>
          </a:p>
          <a:p>
            <a:pPr marL="342900" indent="-342900">
              <a:buFont typeface="Wingdings" panose="05000000000000000000" pitchFamily="2" charset="2"/>
              <a:buChar char="§"/>
            </a:pPr>
            <a:r>
              <a:rPr lang="en-US" sz="2400" b="1" dirty="0"/>
              <a:t>Electronic System</a:t>
            </a:r>
          </a:p>
          <a:p>
            <a:pPr marL="342900" indent="-342900">
              <a:buFont typeface="Wingdings" panose="05000000000000000000" pitchFamily="2" charset="2"/>
              <a:buChar char="§"/>
            </a:pPr>
            <a:endParaRPr lang="en-US" sz="2400" b="1" dirty="0"/>
          </a:p>
          <a:p>
            <a:pPr marL="800100" lvl="1" indent="-342900">
              <a:buFont typeface="Arial" panose="020B0604020202020204" pitchFamily="34" charset="0"/>
              <a:buChar char="•"/>
            </a:pPr>
            <a:r>
              <a:rPr lang="en-US" sz="2400" dirty="0"/>
              <a:t>This part processes the signal from the transducer, amplifies it, and displays the result in a user-friendly format, such as a number on a screen.</a:t>
            </a:r>
          </a:p>
          <a:p>
            <a:pPr marL="800100" lvl="1" indent="-342900">
              <a:buFont typeface="Arial" panose="020B0604020202020204" pitchFamily="34" charset="0"/>
              <a:buChar char="•"/>
            </a:pPr>
            <a:endParaRPr lang="en-US" sz="2400" dirty="0"/>
          </a:p>
          <a:p>
            <a:r>
              <a:rPr lang="en-US" sz="2400" dirty="0"/>
              <a:t>Common transducer mechanisms include electrochemical, optical, piezoelectric, and thermal signals.</a:t>
            </a:r>
            <a:endParaRPr lang="en-US" sz="3200" dirty="0"/>
          </a:p>
        </p:txBody>
      </p:sp>
    </p:spTree>
    <p:extLst>
      <p:ext uri="{BB962C8B-B14F-4D97-AF65-F5344CB8AC3E}">
        <p14:creationId xmlns:p14="http://schemas.microsoft.com/office/powerpoint/2010/main" val="38772130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25260" y="637697"/>
            <a:ext cx="11937304" cy="3046988"/>
          </a:xfrm>
          <a:prstGeom prst="rect">
            <a:avLst/>
          </a:prstGeom>
        </p:spPr>
        <p:txBody>
          <a:bodyPr wrap="square">
            <a:spAutoFit/>
          </a:bodyPr>
          <a:lstStyle/>
          <a:p>
            <a:r>
              <a:rPr lang="en-US" sz="2400" b="1" dirty="0"/>
              <a:t>Components</a:t>
            </a:r>
          </a:p>
          <a:p>
            <a:endParaRPr lang="en-US" sz="2400" b="1" dirty="0"/>
          </a:p>
          <a:p>
            <a:pPr marL="800100" lvl="1" indent="-342900">
              <a:buFont typeface="Arial" panose="020B0604020202020204" pitchFamily="34" charset="0"/>
              <a:buChar char="•"/>
            </a:pPr>
            <a:r>
              <a:rPr lang="en-US" sz="2400" dirty="0" err="1"/>
              <a:t>Analyte</a:t>
            </a:r>
            <a:r>
              <a:rPr lang="en-US" sz="2400" dirty="0"/>
              <a:t>: The substance to be measured (e.g., glucose, toxins, pathogens).</a:t>
            </a:r>
          </a:p>
          <a:p>
            <a:pPr marL="800100" lvl="1" indent="-342900">
              <a:buFont typeface="Arial" panose="020B0604020202020204" pitchFamily="34" charset="0"/>
              <a:buChar char="•"/>
            </a:pPr>
            <a:r>
              <a:rPr lang="en-US" sz="2400" dirty="0" err="1"/>
              <a:t>Bioreceptor</a:t>
            </a:r>
            <a:r>
              <a:rPr lang="en-US" sz="2400" dirty="0"/>
              <a:t>: Enzymes, antibodies, DNA, cells, or </a:t>
            </a:r>
            <a:r>
              <a:rPr lang="en-US" sz="2400" dirty="0" err="1"/>
              <a:t>aptamers</a:t>
            </a:r>
            <a:r>
              <a:rPr lang="en-US" sz="2400" dirty="0"/>
              <a:t> that selectively bind the </a:t>
            </a:r>
            <a:r>
              <a:rPr lang="en-US" sz="2400" dirty="0" err="1"/>
              <a:t>analyte</a:t>
            </a:r>
            <a:r>
              <a:rPr lang="en-US" sz="2400" dirty="0"/>
              <a:t>.</a:t>
            </a:r>
          </a:p>
          <a:p>
            <a:pPr marL="800100" lvl="1" indent="-342900">
              <a:buFont typeface="Arial" panose="020B0604020202020204" pitchFamily="34" charset="0"/>
              <a:buChar char="•"/>
            </a:pPr>
            <a:r>
              <a:rPr lang="en-US" sz="2400" dirty="0"/>
              <a:t>Transducer: Converts biochemical response into measurable signals.</a:t>
            </a:r>
          </a:p>
          <a:p>
            <a:pPr marL="800100" lvl="1" indent="-342900">
              <a:buFont typeface="Arial" panose="020B0604020202020204" pitchFamily="34" charset="0"/>
              <a:buChar char="•"/>
            </a:pPr>
            <a:r>
              <a:rPr lang="en-US" sz="2400" dirty="0"/>
              <a:t>Electronics: Amplifies and processes the transduced signal.</a:t>
            </a:r>
          </a:p>
          <a:p>
            <a:pPr marL="800100" lvl="1" indent="-342900">
              <a:buFont typeface="Arial" panose="020B0604020202020204" pitchFamily="34" charset="0"/>
              <a:buChar char="•"/>
            </a:pPr>
            <a:r>
              <a:rPr lang="en-US" sz="2400" dirty="0"/>
              <a:t>Display: Presents results to the user clearly.</a:t>
            </a:r>
            <a:endParaRPr lang="en-US" sz="2400" b="0" i="0" dirty="0">
              <a:effectLst/>
            </a:endParaRPr>
          </a:p>
        </p:txBody>
      </p:sp>
    </p:spTree>
    <p:extLst>
      <p:ext uri="{BB962C8B-B14F-4D97-AF65-F5344CB8AC3E}">
        <p14:creationId xmlns:p14="http://schemas.microsoft.com/office/powerpoint/2010/main" val="41049020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25905" y="573832"/>
            <a:ext cx="11924878" cy="5262979"/>
          </a:xfrm>
          <a:prstGeom prst="rect">
            <a:avLst/>
          </a:prstGeom>
        </p:spPr>
        <p:txBody>
          <a:bodyPr wrap="square">
            <a:spAutoFit/>
          </a:bodyPr>
          <a:lstStyle/>
          <a:p>
            <a:r>
              <a:rPr lang="en-US" sz="2400" b="1" dirty="0"/>
              <a:t>Types of Biosensors</a:t>
            </a:r>
          </a:p>
          <a:p>
            <a:endParaRPr lang="en-US" sz="2400" b="1" dirty="0"/>
          </a:p>
          <a:p>
            <a:r>
              <a:rPr lang="en-US" sz="2400" b="1" dirty="0"/>
              <a:t>Electrochemical Biosensors</a:t>
            </a:r>
          </a:p>
          <a:p>
            <a:pPr>
              <a:buFont typeface="+mj-lt"/>
              <a:buAutoNum type="arabicPeriod"/>
            </a:pPr>
            <a:endParaRPr lang="en-US" sz="2400" dirty="0"/>
          </a:p>
          <a:p>
            <a:pPr marL="800100" lvl="1" indent="-342900">
              <a:buFont typeface="Arial" panose="020B0604020202020204" pitchFamily="34" charset="0"/>
              <a:buChar char="•"/>
            </a:pPr>
            <a:r>
              <a:rPr lang="en-US" sz="2400" dirty="0"/>
              <a:t>Measure current, voltage, or impedance caused by biochemical reactions.</a:t>
            </a:r>
          </a:p>
          <a:p>
            <a:pPr marL="800100" lvl="1" indent="-342900">
              <a:buFont typeface="Arial" panose="020B0604020202020204" pitchFamily="34" charset="0"/>
              <a:buChar char="•"/>
            </a:pPr>
            <a:r>
              <a:rPr lang="en-US" sz="2400" b="1" dirty="0"/>
              <a:t>Examples:</a:t>
            </a:r>
            <a:r>
              <a:rPr lang="en-US" sz="2400" dirty="0"/>
              <a:t> Glucose sensors, lactate sensors.</a:t>
            </a:r>
          </a:p>
          <a:p>
            <a:pPr marL="800100" lvl="1" indent="-342900">
              <a:buFont typeface="Arial" panose="020B0604020202020204" pitchFamily="34" charset="0"/>
              <a:buChar char="•"/>
            </a:pPr>
            <a:r>
              <a:rPr lang="en-US" sz="2400" b="1" dirty="0"/>
              <a:t>Applications:</a:t>
            </a:r>
            <a:r>
              <a:rPr lang="en-US" sz="2400" dirty="0"/>
              <a:t> Diabetes monitoring, blood chemistry analysis.</a:t>
            </a:r>
          </a:p>
          <a:p>
            <a:pPr marL="800100" lvl="1" indent="-342900">
              <a:buFont typeface="Arial" panose="020B0604020202020204" pitchFamily="34" charset="0"/>
              <a:buChar char="•"/>
            </a:pPr>
            <a:endParaRPr lang="en-US" sz="2400" dirty="0"/>
          </a:p>
          <a:p>
            <a:r>
              <a:rPr lang="en-US" sz="2400" b="1" dirty="0"/>
              <a:t>Optical Biosensors</a:t>
            </a:r>
          </a:p>
          <a:p>
            <a:pPr>
              <a:buFont typeface="+mj-lt"/>
              <a:buAutoNum type="arabicPeriod"/>
            </a:pPr>
            <a:endParaRPr lang="en-US" sz="2400" dirty="0"/>
          </a:p>
          <a:p>
            <a:pPr marL="800100" lvl="1" indent="-342900">
              <a:buFont typeface="Arial" panose="020B0604020202020204" pitchFamily="34" charset="0"/>
              <a:buChar char="•"/>
            </a:pPr>
            <a:r>
              <a:rPr lang="en-US" sz="2400" dirty="0"/>
              <a:t>Use light absorption, fluorescence, or surface </a:t>
            </a:r>
            <a:r>
              <a:rPr lang="en-US" sz="2400" dirty="0" err="1"/>
              <a:t>plasmon</a:t>
            </a:r>
            <a:r>
              <a:rPr lang="en-US" sz="2400" dirty="0"/>
              <a:t> resonance (SPR).</a:t>
            </a:r>
          </a:p>
          <a:p>
            <a:pPr marL="800100" lvl="1" indent="-342900">
              <a:buFont typeface="Arial" panose="020B0604020202020204" pitchFamily="34" charset="0"/>
              <a:buChar char="•"/>
            </a:pPr>
            <a:r>
              <a:rPr lang="en-US" sz="2400" b="1" dirty="0"/>
              <a:t>Examples:</a:t>
            </a:r>
            <a:r>
              <a:rPr lang="en-US" sz="2400" dirty="0"/>
              <a:t> DNA hybridization sensors, </a:t>
            </a:r>
            <a:r>
              <a:rPr lang="en-US" sz="2400" dirty="0" err="1"/>
              <a:t>immunosensors</a:t>
            </a:r>
            <a:r>
              <a:rPr lang="en-US" sz="2400" dirty="0"/>
              <a:t>.</a:t>
            </a:r>
          </a:p>
          <a:p>
            <a:pPr marL="800100" lvl="1" indent="-342900">
              <a:buFont typeface="Arial" panose="020B0604020202020204" pitchFamily="34" charset="0"/>
              <a:buChar char="•"/>
            </a:pPr>
            <a:r>
              <a:rPr lang="en-US" sz="2400" b="1" dirty="0"/>
              <a:t>Applications:</a:t>
            </a:r>
            <a:r>
              <a:rPr lang="en-US" sz="2400" dirty="0"/>
              <a:t> Pathogen detection, cancer diagnostics.</a:t>
            </a:r>
          </a:p>
          <a:p>
            <a:pPr marL="742950" lvl="1" indent="-285750">
              <a:buFont typeface="+mj-lt"/>
              <a:buAutoNum type="arabicPeriod"/>
            </a:pPr>
            <a:endParaRPr lang="en-US" sz="2400" dirty="0"/>
          </a:p>
        </p:txBody>
      </p:sp>
    </p:spTree>
    <p:extLst>
      <p:ext uri="{BB962C8B-B14F-4D97-AF65-F5344CB8AC3E}">
        <p14:creationId xmlns:p14="http://schemas.microsoft.com/office/powerpoint/2010/main" val="935953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25905" y="573832"/>
            <a:ext cx="11924878" cy="5632311"/>
          </a:xfrm>
          <a:prstGeom prst="rect">
            <a:avLst/>
          </a:prstGeom>
        </p:spPr>
        <p:txBody>
          <a:bodyPr wrap="square">
            <a:spAutoFit/>
          </a:bodyPr>
          <a:lstStyle/>
          <a:p>
            <a:r>
              <a:rPr lang="en-US" sz="2400" b="1" dirty="0"/>
              <a:t>Thermal Biosensors</a:t>
            </a:r>
          </a:p>
          <a:p>
            <a:endParaRPr lang="en-US" sz="2400" dirty="0"/>
          </a:p>
          <a:p>
            <a:pPr marL="800100" lvl="1" indent="-342900">
              <a:buFont typeface="Arial" panose="020B0604020202020204" pitchFamily="34" charset="0"/>
              <a:buChar char="•"/>
            </a:pPr>
            <a:r>
              <a:rPr lang="en-US" sz="2400" dirty="0"/>
              <a:t>Measure heat generated or absorbed during biochemical reactions.</a:t>
            </a:r>
          </a:p>
          <a:p>
            <a:pPr marL="800100" lvl="1" indent="-342900">
              <a:buFont typeface="Arial" panose="020B0604020202020204" pitchFamily="34" charset="0"/>
              <a:buChar char="•"/>
            </a:pPr>
            <a:r>
              <a:rPr lang="en-US" sz="2400" b="1" dirty="0"/>
              <a:t>Applications:</a:t>
            </a:r>
            <a:r>
              <a:rPr lang="en-US" sz="2400" dirty="0"/>
              <a:t> Metabolic activity monitoring, enzyme assays.</a:t>
            </a:r>
          </a:p>
          <a:p>
            <a:pPr marL="800100" lvl="1" indent="-342900">
              <a:buFont typeface="Arial" panose="020B0604020202020204" pitchFamily="34" charset="0"/>
              <a:buChar char="•"/>
            </a:pPr>
            <a:endParaRPr lang="en-US" sz="2400" dirty="0"/>
          </a:p>
          <a:p>
            <a:r>
              <a:rPr lang="en-US" sz="2400" b="1" dirty="0"/>
              <a:t>Piezoelectric / Mass-based Biosensors</a:t>
            </a:r>
          </a:p>
          <a:p>
            <a:endParaRPr lang="en-US" sz="2400" dirty="0"/>
          </a:p>
          <a:p>
            <a:pPr marL="800100" lvl="1" indent="-342900">
              <a:buFont typeface="Arial" panose="020B0604020202020204" pitchFamily="34" charset="0"/>
              <a:buChar char="•"/>
            </a:pPr>
            <a:r>
              <a:rPr lang="en-US" sz="2400" dirty="0"/>
              <a:t>Detect changes in mass or resonance frequency when biomolecules bind.</a:t>
            </a:r>
          </a:p>
          <a:p>
            <a:pPr marL="800100" lvl="1" indent="-342900">
              <a:buFont typeface="Arial" panose="020B0604020202020204" pitchFamily="34" charset="0"/>
              <a:buChar char="•"/>
            </a:pPr>
            <a:r>
              <a:rPr lang="en-US" sz="2400" b="1" dirty="0"/>
              <a:t>Examples:</a:t>
            </a:r>
            <a:r>
              <a:rPr lang="en-US" sz="2400" dirty="0"/>
              <a:t> Quartz Crystal Microbalance (QCM).</a:t>
            </a:r>
          </a:p>
          <a:p>
            <a:pPr marL="800100" lvl="1" indent="-342900">
              <a:buFont typeface="Arial" panose="020B0604020202020204" pitchFamily="34" charset="0"/>
              <a:buChar char="•"/>
            </a:pPr>
            <a:r>
              <a:rPr lang="en-US" sz="2400" b="1" dirty="0"/>
              <a:t>Applications:</a:t>
            </a:r>
            <a:r>
              <a:rPr lang="en-US" sz="2400" dirty="0"/>
              <a:t> Viral/bacterial detection, biomarker sensing.</a:t>
            </a:r>
          </a:p>
          <a:p>
            <a:pPr lvl="1"/>
            <a:endParaRPr lang="en-US" sz="2400" dirty="0"/>
          </a:p>
          <a:p>
            <a:r>
              <a:rPr lang="en-US" sz="2400" b="1" dirty="0"/>
              <a:t>Wearable Biosensors</a:t>
            </a:r>
          </a:p>
          <a:p>
            <a:endParaRPr lang="en-US" sz="2400" dirty="0"/>
          </a:p>
          <a:p>
            <a:pPr marL="800100" lvl="1" indent="-342900">
              <a:buFont typeface="Arial" panose="020B0604020202020204" pitchFamily="34" charset="0"/>
              <a:buChar char="•"/>
            </a:pPr>
            <a:r>
              <a:rPr lang="en-US" sz="2400" dirty="0"/>
              <a:t>Integrated into wearable devices → measure physiological parameters.</a:t>
            </a:r>
          </a:p>
          <a:p>
            <a:pPr marL="800100" lvl="1" indent="-342900">
              <a:buFont typeface="Arial" panose="020B0604020202020204" pitchFamily="34" charset="0"/>
              <a:buChar char="•"/>
            </a:pPr>
            <a:r>
              <a:rPr lang="en-US" sz="2400" b="1" dirty="0"/>
              <a:t>Examples:</a:t>
            </a:r>
            <a:r>
              <a:rPr lang="en-US" sz="2400" dirty="0"/>
              <a:t> Sweat sensors, heart rate monitors, oxygen saturation (</a:t>
            </a:r>
            <a:r>
              <a:rPr lang="en-US" sz="2400" dirty="0" err="1"/>
              <a:t>SpO</a:t>
            </a:r>
            <a:r>
              <a:rPr lang="en-US" sz="2400" dirty="0"/>
              <a:t>₂) sensors</a:t>
            </a:r>
            <a:r>
              <a:rPr lang="en-US" dirty="0"/>
              <a:t>.</a:t>
            </a:r>
          </a:p>
        </p:txBody>
      </p:sp>
    </p:spTree>
    <p:extLst>
      <p:ext uri="{BB962C8B-B14F-4D97-AF65-F5344CB8AC3E}">
        <p14:creationId xmlns:p14="http://schemas.microsoft.com/office/powerpoint/2010/main" val="31021967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92552" y="597065"/>
            <a:ext cx="11957486" cy="2677656"/>
          </a:xfrm>
          <a:prstGeom prst="rect">
            <a:avLst/>
          </a:prstGeom>
        </p:spPr>
        <p:txBody>
          <a:bodyPr wrap="square">
            <a:spAutoFit/>
          </a:bodyPr>
          <a:lstStyle/>
          <a:p>
            <a:r>
              <a:rPr lang="en-US" sz="2400" b="1" dirty="0"/>
              <a:t>Applications</a:t>
            </a:r>
          </a:p>
          <a:p>
            <a:endParaRPr lang="en-US" sz="2400" b="1" dirty="0"/>
          </a:p>
          <a:p>
            <a:pPr lvl="1">
              <a:buFont typeface="Arial" panose="020B0604020202020204" pitchFamily="34" charset="0"/>
              <a:buChar char="•"/>
            </a:pPr>
            <a:r>
              <a:rPr lang="en-US" sz="2400" dirty="0"/>
              <a:t>Medical diagnostics (glucose monitoring, pathogen detection)</a:t>
            </a:r>
          </a:p>
          <a:p>
            <a:pPr lvl="1">
              <a:buFont typeface="Arial" panose="020B0604020202020204" pitchFamily="34" charset="0"/>
              <a:buChar char="•"/>
            </a:pPr>
            <a:r>
              <a:rPr lang="en-US" sz="2400" dirty="0"/>
              <a:t>Environmental monitoring (pollutant detection)</a:t>
            </a:r>
          </a:p>
          <a:p>
            <a:pPr lvl="1">
              <a:buFont typeface="Arial" panose="020B0604020202020204" pitchFamily="34" charset="0"/>
              <a:buChar char="•"/>
            </a:pPr>
            <a:r>
              <a:rPr lang="en-US" sz="2400" dirty="0"/>
              <a:t>Food safety and agriculture</a:t>
            </a:r>
          </a:p>
          <a:p>
            <a:pPr lvl="1">
              <a:buFont typeface="Arial" panose="020B0604020202020204" pitchFamily="34" charset="0"/>
              <a:buChar char="•"/>
            </a:pPr>
            <a:r>
              <a:rPr lang="en-US" sz="2400" dirty="0"/>
              <a:t>Biotechnology and pharmaceutical research</a:t>
            </a:r>
          </a:p>
          <a:p>
            <a:pPr lvl="1">
              <a:buFont typeface="Arial" panose="020B0604020202020204" pitchFamily="34" charset="0"/>
              <a:buChar char="•"/>
            </a:pPr>
            <a:r>
              <a:rPr lang="en-US" sz="2400" dirty="0"/>
              <a:t>Wearable health devices</a:t>
            </a:r>
            <a:endParaRPr lang="en-US" sz="2400" b="0" i="0" dirty="0">
              <a:effectLst/>
            </a:endParaRPr>
          </a:p>
        </p:txBody>
      </p:sp>
    </p:spTree>
    <p:extLst>
      <p:ext uri="{BB962C8B-B14F-4D97-AF65-F5344CB8AC3E}">
        <p14:creationId xmlns:p14="http://schemas.microsoft.com/office/powerpoint/2010/main" val="28359970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7686" y="598884"/>
            <a:ext cx="11899826" cy="5262979"/>
          </a:xfrm>
          <a:prstGeom prst="rect">
            <a:avLst/>
          </a:prstGeom>
        </p:spPr>
        <p:txBody>
          <a:bodyPr wrap="square">
            <a:spAutoFit/>
          </a:bodyPr>
          <a:lstStyle/>
          <a:p>
            <a:r>
              <a:rPr lang="en-US" sz="2400" b="1" dirty="0">
                <a:solidFill>
                  <a:srgbClr val="404041"/>
                </a:solidFill>
              </a:rPr>
              <a:t>Signal Conditioning of Sensors and Transducers</a:t>
            </a:r>
          </a:p>
          <a:p>
            <a:endParaRPr lang="en-US" sz="2400" b="1" dirty="0">
              <a:solidFill>
                <a:srgbClr val="404041"/>
              </a:solidFill>
            </a:endParaRPr>
          </a:p>
          <a:p>
            <a:r>
              <a:rPr lang="en-US" sz="2400" dirty="0">
                <a:solidFill>
                  <a:srgbClr val="414042"/>
                </a:solidFill>
              </a:rPr>
              <a:t>Op-amps can be used to provide amplification of signals when connected in either inverting or non-inverting configurations.</a:t>
            </a:r>
          </a:p>
          <a:p>
            <a:endParaRPr lang="en-US" sz="2400" dirty="0">
              <a:solidFill>
                <a:srgbClr val="414042"/>
              </a:solidFill>
            </a:endParaRPr>
          </a:p>
          <a:p>
            <a:pPr marL="342900" indent="-342900">
              <a:buFont typeface="Wingdings" panose="05000000000000000000" pitchFamily="2" charset="2"/>
              <a:buChar char="§"/>
            </a:pPr>
            <a:r>
              <a:rPr lang="en-US" sz="2400" dirty="0">
                <a:solidFill>
                  <a:srgbClr val="414042"/>
                </a:solidFill>
              </a:rPr>
              <a:t>The very small analogue signal voltages produced by a sensor such as a few </a:t>
            </a:r>
            <a:r>
              <a:rPr lang="en-US" sz="2400" dirty="0" err="1">
                <a:solidFill>
                  <a:srgbClr val="414042"/>
                </a:solidFill>
              </a:rPr>
              <a:t>milli</a:t>
            </a:r>
            <a:r>
              <a:rPr lang="en-US" sz="2400" dirty="0">
                <a:solidFill>
                  <a:srgbClr val="414042"/>
                </a:solidFill>
              </a:rPr>
              <a:t>-volts or even pico-volts can be amplified many times over by a simple op-amp circuit to produce a much larger voltage signal of say 5v or 5mA that can then be used as an input signal to a microprocessor or analogue-to-digital based system.</a:t>
            </a:r>
          </a:p>
          <a:p>
            <a:pPr marL="342900" indent="-342900">
              <a:buFont typeface="Wingdings" panose="05000000000000000000" pitchFamily="2" charset="2"/>
              <a:buChar char="§"/>
            </a:pPr>
            <a:endParaRPr lang="en-US" sz="2400" dirty="0">
              <a:solidFill>
                <a:srgbClr val="414042"/>
              </a:solidFill>
            </a:endParaRPr>
          </a:p>
          <a:p>
            <a:pPr marL="342900" indent="-342900">
              <a:buFont typeface="Wingdings" panose="05000000000000000000" pitchFamily="2" charset="2"/>
              <a:buChar char="§"/>
            </a:pPr>
            <a:r>
              <a:rPr lang="en-US" sz="2400" dirty="0">
                <a:solidFill>
                  <a:srgbClr val="414042"/>
                </a:solidFill>
              </a:rPr>
              <a:t>Therefore, to provide any useful signal a sensors output signal has to be amplified with an amplifier that has a voltage gain up to 10,000 and a current gain up to 1,000,000 with the amplification of the signal being linear with the output signal being an exact reproduction of the input, just changed in amplitude.</a:t>
            </a:r>
            <a:endParaRPr lang="en-US" sz="2400" b="0" i="0" dirty="0">
              <a:solidFill>
                <a:srgbClr val="414042"/>
              </a:solidFill>
              <a:effectLst/>
            </a:endParaRPr>
          </a:p>
        </p:txBody>
      </p:sp>
    </p:spTree>
    <p:extLst>
      <p:ext uri="{BB962C8B-B14F-4D97-AF65-F5344CB8AC3E}">
        <p14:creationId xmlns:p14="http://schemas.microsoft.com/office/powerpoint/2010/main" val="7081910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7786" y="600787"/>
            <a:ext cx="11899726" cy="5170646"/>
          </a:xfrm>
          <a:prstGeom prst="rect">
            <a:avLst/>
          </a:prstGeom>
        </p:spPr>
        <p:txBody>
          <a:bodyPr wrap="square">
            <a:spAutoFit/>
          </a:bodyPr>
          <a:lstStyle/>
          <a:p>
            <a:r>
              <a:rPr lang="en-US" sz="2400" b="1" dirty="0">
                <a:solidFill>
                  <a:srgbClr val="404041"/>
                </a:solidFill>
              </a:rPr>
              <a:t>Signal Conditioning of Sensors and Transducers Contd..</a:t>
            </a:r>
          </a:p>
          <a:p>
            <a:endParaRPr lang="en-US" dirty="0">
              <a:solidFill>
                <a:srgbClr val="414042"/>
              </a:solidFill>
            </a:endParaRPr>
          </a:p>
          <a:p>
            <a:pPr marL="342900" indent="-342900">
              <a:buFont typeface="Wingdings" panose="05000000000000000000" pitchFamily="2" charset="2"/>
              <a:buChar char="§"/>
            </a:pPr>
            <a:r>
              <a:rPr lang="en-US" sz="2400" dirty="0">
                <a:solidFill>
                  <a:srgbClr val="414042"/>
                </a:solidFill>
              </a:rPr>
              <a:t>Then amplification is part of signal conditioning. So when using analogue sensors, generally some form of amplification (Gain), impedance matching, isolation between the input and output or perhaps filtering (frequency selection) may be required before the signal can be used and this is conveniently performed by </a:t>
            </a:r>
            <a:r>
              <a:rPr lang="en-US" sz="2400" b="1" dirty="0">
                <a:solidFill>
                  <a:srgbClr val="414042"/>
                </a:solidFill>
              </a:rPr>
              <a:t>Operational Amplifiers</a:t>
            </a:r>
            <a:r>
              <a:rPr lang="en-US" sz="2400" dirty="0">
                <a:solidFill>
                  <a:srgbClr val="414042"/>
                </a:solidFill>
              </a:rPr>
              <a:t>.</a:t>
            </a:r>
          </a:p>
          <a:p>
            <a:pPr marL="342900" indent="-342900">
              <a:buFont typeface="Wingdings" panose="05000000000000000000" pitchFamily="2" charset="2"/>
              <a:buChar char="§"/>
            </a:pPr>
            <a:endParaRPr lang="en-US" sz="2400" dirty="0">
              <a:solidFill>
                <a:srgbClr val="414042"/>
              </a:solidFill>
            </a:endParaRPr>
          </a:p>
          <a:p>
            <a:pPr marL="342900" indent="-342900">
              <a:buFont typeface="Wingdings" panose="05000000000000000000" pitchFamily="2" charset="2"/>
              <a:buChar char="§"/>
            </a:pPr>
            <a:r>
              <a:rPr lang="en-US" sz="2400" dirty="0">
                <a:solidFill>
                  <a:srgbClr val="414042"/>
                </a:solidFill>
              </a:rPr>
              <a:t>Also, when measuring very small physical changes the output signal of a sensor can become “contaminated” with unwanted signals or voltages that prevent the actual signal required from being measured correctly. </a:t>
            </a:r>
          </a:p>
          <a:p>
            <a:pPr marL="342900" indent="-342900">
              <a:buFont typeface="Wingdings" panose="05000000000000000000" pitchFamily="2" charset="2"/>
              <a:buChar char="§"/>
            </a:pPr>
            <a:endParaRPr lang="en-US" sz="2400" dirty="0">
              <a:solidFill>
                <a:srgbClr val="414042"/>
              </a:solidFill>
            </a:endParaRPr>
          </a:p>
          <a:p>
            <a:pPr marL="342900" indent="-342900">
              <a:buFont typeface="Wingdings" panose="05000000000000000000" pitchFamily="2" charset="2"/>
              <a:buChar char="§"/>
            </a:pPr>
            <a:r>
              <a:rPr lang="en-US" sz="2400" dirty="0">
                <a:solidFill>
                  <a:srgbClr val="414042"/>
                </a:solidFill>
              </a:rPr>
              <a:t>These unwanted signals are called “</a:t>
            </a:r>
            <a:r>
              <a:rPr lang="en-US" sz="2400" b="1" dirty="0">
                <a:solidFill>
                  <a:srgbClr val="414042"/>
                </a:solidFill>
              </a:rPr>
              <a:t>Noise</a:t>
            </a:r>
            <a:r>
              <a:rPr lang="en-US" sz="2400" dirty="0">
                <a:solidFill>
                  <a:srgbClr val="414042"/>
                </a:solidFill>
              </a:rPr>
              <a:t>“. This Noise or Interference can be either greatly reduced or even eliminated by using signal conditioning or filtering techniques as we discussed in the Active Filter tutorial.</a:t>
            </a:r>
          </a:p>
        </p:txBody>
      </p:sp>
    </p:spTree>
    <p:extLst>
      <p:ext uri="{BB962C8B-B14F-4D97-AF65-F5344CB8AC3E}">
        <p14:creationId xmlns:p14="http://schemas.microsoft.com/office/powerpoint/2010/main" val="18175669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7" name="Rectangle 6"/>
          <p:cNvSpPr/>
          <p:nvPr/>
        </p:nvSpPr>
        <p:spPr>
          <a:xfrm>
            <a:off x="137786" y="600787"/>
            <a:ext cx="11899726" cy="3693319"/>
          </a:xfrm>
          <a:prstGeom prst="rect">
            <a:avLst/>
          </a:prstGeom>
        </p:spPr>
        <p:txBody>
          <a:bodyPr wrap="square">
            <a:spAutoFit/>
          </a:bodyPr>
          <a:lstStyle/>
          <a:p>
            <a:r>
              <a:rPr lang="en-US" sz="2400" b="1" dirty="0">
                <a:solidFill>
                  <a:srgbClr val="404041"/>
                </a:solidFill>
              </a:rPr>
              <a:t>Signal Conditioning of Sensors and Transducers Contd..</a:t>
            </a:r>
          </a:p>
          <a:p>
            <a:endParaRPr lang="en-US" dirty="0">
              <a:solidFill>
                <a:srgbClr val="414042"/>
              </a:solidFill>
            </a:endParaRPr>
          </a:p>
          <a:p>
            <a:pPr marL="342900" indent="-342900">
              <a:buFont typeface="Wingdings" panose="05000000000000000000" pitchFamily="2" charset="2"/>
              <a:buChar char="§"/>
            </a:pPr>
            <a:r>
              <a:rPr lang="en-US" sz="2400" dirty="0">
                <a:solidFill>
                  <a:srgbClr val="414042"/>
                </a:solidFill>
              </a:rPr>
              <a:t>By using either a </a:t>
            </a:r>
            <a:r>
              <a:rPr lang="en-US" sz="2400" b="1" dirty="0">
                <a:solidFill>
                  <a:srgbClr val="414042"/>
                </a:solidFill>
              </a:rPr>
              <a:t>Low Pass</a:t>
            </a:r>
            <a:r>
              <a:rPr lang="en-US" sz="2400" dirty="0">
                <a:solidFill>
                  <a:srgbClr val="414042"/>
                </a:solidFill>
              </a:rPr>
              <a:t>, or a </a:t>
            </a:r>
            <a:r>
              <a:rPr lang="en-US" sz="2400" b="1" dirty="0">
                <a:solidFill>
                  <a:srgbClr val="414042"/>
                </a:solidFill>
              </a:rPr>
              <a:t>High Pass</a:t>
            </a:r>
            <a:r>
              <a:rPr lang="en-US" sz="2400" dirty="0">
                <a:solidFill>
                  <a:srgbClr val="414042"/>
                </a:solidFill>
              </a:rPr>
              <a:t> or even </a:t>
            </a:r>
            <a:r>
              <a:rPr lang="en-US" sz="2400" b="1" dirty="0">
                <a:solidFill>
                  <a:srgbClr val="414042"/>
                </a:solidFill>
              </a:rPr>
              <a:t>Band Pass</a:t>
            </a:r>
            <a:r>
              <a:rPr lang="en-US" sz="2400" dirty="0">
                <a:solidFill>
                  <a:srgbClr val="414042"/>
                </a:solidFill>
              </a:rPr>
              <a:t> filter the “bandwidth” of the noise can be reduced to leave just the output signal required. </a:t>
            </a:r>
          </a:p>
          <a:p>
            <a:pPr marL="342900" indent="-342900">
              <a:buFont typeface="Wingdings" panose="05000000000000000000" pitchFamily="2" charset="2"/>
              <a:buChar char="§"/>
            </a:pPr>
            <a:endParaRPr lang="en-US" sz="2400" dirty="0">
              <a:solidFill>
                <a:srgbClr val="414042"/>
              </a:solidFill>
            </a:endParaRPr>
          </a:p>
          <a:p>
            <a:pPr marL="342900" indent="-342900">
              <a:buFont typeface="Wingdings" panose="05000000000000000000" pitchFamily="2" charset="2"/>
              <a:buChar char="§"/>
            </a:pPr>
            <a:r>
              <a:rPr lang="en-US" sz="2400" dirty="0">
                <a:solidFill>
                  <a:srgbClr val="414042"/>
                </a:solidFill>
              </a:rPr>
              <a:t>For example, many types of inputs from switches, keyboards or manual controls are not capable of changing state rapidly and so low-pass filter can be used. </a:t>
            </a:r>
          </a:p>
          <a:p>
            <a:pPr marL="342900" indent="-342900">
              <a:buFont typeface="Wingdings" panose="05000000000000000000" pitchFamily="2" charset="2"/>
              <a:buChar char="§"/>
            </a:pPr>
            <a:endParaRPr lang="en-US" sz="2400" dirty="0">
              <a:solidFill>
                <a:srgbClr val="414042"/>
              </a:solidFill>
            </a:endParaRPr>
          </a:p>
          <a:p>
            <a:pPr marL="342900" indent="-342900">
              <a:buFont typeface="Wingdings" panose="05000000000000000000" pitchFamily="2" charset="2"/>
              <a:buChar char="§"/>
            </a:pPr>
            <a:r>
              <a:rPr lang="en-US" sz="2400" dirty="0">
                <a:solidFill>
                  <a:srgbClr val="414042"/>
                </a:solidFill>
              </a:rPr>
              <a:t>When the interference is at a particular frequency, for example mains frequency, narrow band reject or </a:t>
            </a:r>
            <a:r>
              <a:rPr lang="en-US" sz="2400" b="1" dirty="0">
                <a:solidFill>
                  <a:srgbClr val="414042"/>
                </a:solidFill>
              </a:rPr>
              <a:t>Notch</a:t>
            </a:r>
            <a:r>
              <a:rPr lang="en-US" sz="2400" dirty="0">
                <a:solidFill>
                  <a:srgbClr val="414042"/>
                </a:solidFill>
              </a:rPr>
              <a:t> filters can be used to produce frequency selective filters.</a:t>
            </a:r>
            <a:endParaRPr lang="en-US" sz="2400" dirty="0"/>
          </a:p>
        </p:txBody>
      </p:sp>
    </p:spTree>
    <p:extLst>
      <p:ext uri="{BB962C8B-B14F-4D97-AF65-F5344CB8AC3E}">
        <p14:creationId xmlns:p14="http://schemas.microsoft.com/office/powerpoint/2010/main" val="15113533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5" name="Rectangle 4"/>
          <p:cNvSpPr/>
          <p:nvPr/>
        </p:nvSpPr>
        <p:spPr>
          <a:xfrm>
            <a:off x="112734" y="609591"/>
            <a:ext cx="11937304" cy="5539978"/>
          </a:xfrm>
          <a:prstGeom prst="rect">
            <a:avLst/>
          </a:prstGeom>
        </p:spPr>
        <p:txBody>
          <a:bodyPr wrap="square">
            <a:spAutoFit/>
          </a:bodyPr>
          <a:lstStyle/>
          <a:p>
            <a:r>
              <a:rPr lang="en-US" sz="2400" b="1" dirty="0"/>
              <a:t>Typical Op-amp Filters</a:t>
            </a:r>
          </a:p>
          <a:p>
            <a:endParaRPr lang="en-US" sz="2400" b="1" dirty="0"/>
          </a:p>
          <a:p>
            <a:endParaRPr lang="en-US" sz="2400" b="1" dirty="0"/>
          </a:p>
          <a:p>
            <a:endParaRPr lang="en-US" dirty="0">
              <a:solidFill>
                <a:srgbClr val="414042"/>
              </a:solidFill>
              <a:latin typeface="Lato"/>
            </a:endParaRPr>
          </a:p>
          <a:p>
            <a:pPr marL="285750" indent="-285750">
              <a:buFont typeface="Wingdings" panose="05000000000000000000" pitchFamily="2" charset="2"/>
              <a:buChar char="§"/>
            </a:pPr>
            <a:endParaRPr lang="en-US" sz="2400" dirty="0">
              <a:solidFill>
                <a:srgbClr val="414042"/>
              </a:solidFill>
            </a:endParaRPr>
          </a:p>
          <a:p>
            <a:pPr marL="285750" indent="-285750">
              <a:buFont typeface="Wingdings" panose="05000000000000000000" pitchFamily="2" charset="2"/>
              <a:buChar char="§"/>
            </a:pPr>
            <a:endParaRPr lang="en-US" sz="2400" dirty="0">
              <a:solidFill>
                <a:srgbClr val="414042"/>
              </a:solidFill>
            </a:endParaRPr>
          </a:p>
          <a:p>
            <a:pPr marL="285750" indent="-285750">
              <a:buFont typeface="Wingdings" panose="05000000000000000000" pitchFamily="2" charset="2"/>
              <a:buChar char="§"/>
            </a:pPr>
            <a:endParaRPr lang="en-US" sz="2400" dirty="0">
              <a:solidFill>
                <a:srgbClr val="414042"/>
              </a:solidFill>
            </a:endParaRPr>
          </a:p>
          <a:p>
            <a:pPr marL="285750" indent="-285750">
              <a:buFont typeface="Wingdings" panose="05000000000000000000" pitchFamily="2" charset="2"/>
              <a:buChar char="§"/>
            </a:pPr>
            <a:endParaRPr lang="en-US" sz="2400" dirty="0">
              <a:solidFill>
                <a:srgbClr val="414042"/>
              </a:solidFill>
            </a:endParaRPr>
          </a:p>
          <a:p>
            <a:pPr marL="285750" indent="-285750">
              <a:buFont typeface="Wingdings" panose="05000000000000000000" pitchFamily="2" charset="2"/>
              <a:buChar char="§"/>
            </a:pPr>
            <a:endParaRPr lang="en-US" sz="2400" dirty="0">
              <a:solidFill>
                <a:srgbClr val="414042"/>
              </a:solidFill>
            </a:endParaRPr>
          </a:p>
          <a:p>
            <a:pPr marL="285750" indent="-285750">
              <a:buFont typeface="Wingdings" panose="05000000000000000000" pitchFamily="2" charset="2"/>
              <a:buChar char="§"/>
            </a:pPr>
            <a:endParaRPr lang="en-US" sz="2400" dirty="0">
              <a:solidFill>
                <a:srgbClr val="414042"/>
              </a:solidFill>
            </a:endParaRPr>
          </a:p>
          <a:p>
            <a:pPr marL="285750" indent="-285750">
              <a:buFont typeface="Wingdings" panose="05000000000000000000" pitchFamily="2" charset="2"/>
              <a:buChar char="§"/>
            </a:pPr>
            <a:r>
              <a:rPr lang="en-US" sz="2400" dirty="0">
                <a:solidFill>
                  <a:srgbClr val="414042"/>
                </a:solidFill>
              </a:rPr>
              <a:t>Were some random noise still remains after filtering it may be necessary to take several samples and then average them to give the final value so increasing the signal-to-noise ratio. </a:t>
            </a:r>
          </a:p>
          <a:p>
            <a:pPr marL="285750" indent="-285750">
              <a:buFont typeface="Wingdings" panose="05000000000000000000" pitchFamily="2" charset="2"/>
              <a:buChar char="§"/>
            </a:pPr>
            <a:endParaRPr lang="en-US" sz="2400" dirty="0">
              <a:solidFill>
                <a:srgbClr val="414042"/>
              </a:solidFill>
            </a:endParaRPr>
          </a:p>
          <a:p>
            <a:pPr marL="285750" indent="-285750">
              <a:buFont typeface="Wingdings" panose="05000000000000000000" pitchFamily="2" charset="2"/>
              <a:buChar char="§"/>
            </a:pPr>
            <a:r>
              <a:rPr lang="en-US" sz="2400" dirty="0">
                <a:solidFill>
                  <a:srgbClr val="414042"/>
                </a:solidFill>
              </a:rPr>
              <a:t>Either way, both amplification and filtering play an important role in interfacing both sensors and transducers to microprocessor and electronics based systems in “real world” conditions.</a:t>
            </a:r>
            <a:endParaRPr lang="en-US" sz="2400" dirty="0"/>
          </a:p>
        </p:txBody>
      </p:sp>
      <p:pic>
        <p:nvPicPr>
          <p:cNvPr id="13" name="Picture 12"/>
          <p:cNvPicPr>
            <a:picLocks noChangeAspect="1"/>
          </p:cNvPicPr>
          <p:nvPr/>
        </p:nvPicPr>
        <p:blipFill>
          <a:blip r:embed="rId3"/>
          <a:stretch>
            <a:fillRect/>
          </a:stretch>
        </p:blipFill>
        <p:spPr>
          <a:xfrm>
            <a:off x="2213933" y="1256208"/>
            <a:ext cx="7764133" cy="2483897"/>
          </a:xfrm>
          <a:prstGeom prst="rect">
            <a:avLst/>
          </a:prstGeom>
        </p:spPr>
      </p:pic>
    </p:spTree>
    <p:extLst>
      <p:ext uri="{BB962C8B-B14F-4D97-AF65-F5344CB8AC3E}">
        <p14:creationId xmlns:p14="http://schemas.microsoft.com/office/powerpoint/2010/main" val="3024145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25160" y="609278"/>
            <a:ext cx="11912352" cy="5262979"/>
          </a:xfrm>
          <a:prstGeom prst="rect">
            <a:avLst/>
          </a:prstGeom>
        </p:spPr>
        <p:txBody>
          <a:bodyPr wrap="square">
            <a:spAutoFit/>
          </a:bodyPr>
          <a:lstStyle/>
          <a:p>
            <a:r>
              <a:rPr lang="en-US" sz="2400" b="1" dirty="0"/>
              <a:t>Applications of Sensors</a:t>
            </a:r>
          </a:p>
          <a:p>
            <a:endParaRPr lang="en-US" sz="2400" b="1" dirty="0"/>
          </a:p>
          <a:p>
            <a:pPr marL="342900" indent="-342900">
              <a:buFont typeface="Wingdings" panose="05000000000000000000" pitchFamily="2" charset="2"/>
              <a:buChar char="§"/>
            </a:pPr>
            <a:r>
              <a:rPr lang="en-US" sz="2400" dirty="0"/>
              <a:t>Smart Buildings</a:t>
            </a:r>
          </a:p>
          <a:p>
            <a:pPr marL="342900" indent="-342900">
              <a:buFont typeface="Wingdings" panose="05000000000000000000" pitchFamily="2" charset="2"/>
              <a:buChar char="§"/>
            </a:pPr>
            <a:endParaRPr lang="en-US" sz="2400" dirty="0"/>
          </a:p>
          <a:p>
            <a:pPr marL="800100" lvl="1" indent="-342900">
              <a:buFont typeface="Arial" panose="020B0604020202020204" pitchFamily="34" charset="0"/>
              <a:buChar char="•"/>
            </a:pPr>
            <a:r>
              <a:rPr lang="en-US" sz="2400" dirty="0"/>
              <a:t>Controlling lighting, HVAC, and security with occupancy, temperature, and motion sensors for energy savings and comfort.</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Motion sensors</a:t>
            </a:r>
            <a:r>
              <a:rPr lang="en-US" sz="2400" dirty="0"/>
              <a:t>: Automate lighting, security systems, and energy-saving features.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Temperature sensors</a:t>
            </a:r>
            <a:r>
              <a:rPr lang="en-US" sz="2400" dirty="0"/>
              <a:t>: Regulate HVAC systems for comfort and efficiency.</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Smoke and gas detectors</a:t>
            </a:r>
            <a:r>
              <a:rPr lang="en-US" sz="2400" dirty="0"/>
              <a:t>: Alert occupants to fire or leaks.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Light sensors</a:t>
            </a:r>
            <a:r>
              <a:rPr lang="en-US" sz="2400" dirty="0"/>
              <a:t>: Adjust indoor lighting based on ambient conditions.</a:t>
            </a:r>
          </a:p>
        </p:txBody>
      </p:sp>
    </p:spTree>
    <p:extLst>
      <p:ext uri="{BB962C8B-B14F-4D97-AF65-F5344CB8AC3E}">
        <p14:creationId xmlns:p14="http://schemas.microsoft.com/office/powerpoint/2010/main" val="33305004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5417" y="596006"/>
            <a:ext cx="11909569" cy="5909310"/>
          </a:xfrm>
          <a:prstGeom prst="rect">
            <a:avLst/>
          </a:prstGeom>
        </p:spPr>
        <p:txBody>
          <a:bodyPr wrap="square">
            <a:spAutoFit/>
          </a:bodyPr>
          <a:lstStyle/>
          <a:p>
            <a:r>
              <a:rPr lang="en-US" sz="2400" b="1" dirty="0"/>
              <a:t>Sensor Signal Conditioning</a:t>
            </a:r>
          </a:p>
          <a:p>
            <a:endParaRPr lang="en-US" dirty="0">
              <a:latin typeface="fkGrotesk"/>
            </a:endParaRPr>
          </a:p>
          <a:p>
            <a:pPr marL="342900" indent="-342900">
              <a:buFont typeface="Wingdings" panose="05000000000000000000" pitchFamily="2" charset="2"/>
              <a:buChar char="§"/>
            </a:pPr>
            <a:r>
              <a:rPr lang="en-US" sz="2400" dirty="0"/>
              <a:t>Sensor signal conditioning involves various techniques to prepare sensor outputs for accurate measurement, processing, and analysis. </a:t>
            </a:r>
          </a:p>
          <a:p>
            <a:pPr marL="342900" indent="-342900">
              <a:buFont typeface="Wingdings" panose="05000000000000000000" pitchFamily="2" charset="2"/>
              <a:buChar char="§"/>
            </a:pPr>
            <a:r>
              <a:rPr lang="en-US" sz="2400" dirty="0"/>
              <a:t>The main goal is to take raw sensor signals and make them suitable for use by data acquisition systems, controllers, or digital processors.</a:t>
            </a:r>
          </a:p>
          <a:p>
            <a:pPr marL="342900" indent="-342900">
              <a:buFont typeface="Wingdings" panose="05000000000000000000" pitchFamily="2" charset="2"/>
              <a:buChar char="§"/>
            </a:pPr>
            <a:endParaRPr lang="en-US" sz="2400" dirty="0"/>
          </a:p>
          <a:p>
            <a:r>
              <a:rPr lang="en-US" sz="2400" b="1" dirty="0"/>
              <a:t>Signal Conditioning Techniques </a:t>
            </a:r>
          </a:p>
          <a:p>
            <a:endParaRPr lang="en-US" sz="2400" b="1" dirty="0"/>
          </a:p>
          <a:p>
            <a:pPr marL="800100" lvl="1" indent="-342900">
              <a:buFont typeface="Wingdings" panose="05000000000000000000" pitchFamily="2" charset="2"/>
              <a:buChar char="§"/>
            </a:pPr>
            <a:r>
              <a:rPr lang="en-US" sz="2400" dirty="0"/>
              <a:t>Amplification</a:t>
            </a:r>
          </a:p>
          <a:p>
            <a:pPr marL="800100" lvl="1" indent="-342900">
              <a:buFont typeface="Wingdings" panose="05000000000000000000" pitchFamily="2" charset="2"/>
              <a:buChar char="§"/>
            </a:pPr>
            <a:r>
              <a:rPr lang="en-US" sz="2400" dirty="0"/>
              <a:t>Filtering</a:t>
            </a:r>
          </a:p>
          <a:p>
            <a:pPr marL="800100" lvl="1" indent="-342900">
              <a:buFont typeface="Wingdings" panose="05000000000000000000" pitchFamily="2" charset="2"/>
              <a:buChar char="§"/>
            </a:pPr>
            <a:r>
              <a:rPr lang="en-US" sz="2400" dirty="0"/>
              <a:t>Isolation</a:t>
            </a:r>
          </a:p>
          <a:p>
            <a:pPr marL="800100" lvl="1" indent="-342900">
              <a:buFont typeface="Wingdings" panose="05000000000000000000" pitchFamily="2" charset="2"/>
              <a:buChar char="§"/>
            </a:pPr>
            <a:r>
              <a:rPr lang="en-US" sz="2400" dirty="0"/>
              <a:t>Linearization</a:t>
            </a:r>
          </a:p>
          <a:p>
            <a:pPr marL="800100" lvl="1" indent="-342900">
              <a:buFont typeface="Wingdings" panose="05000000000000000000" pitchFamily="2" charset="2"/>
              <a:buChar char="§"/>
            </a:pPr>
            <a:r>
              <a:rPr lang="en-US" sz="2400" dirty="0"/>
              <a:t>Excitation</a:t>
            </a:r>
          </a:p>
          <a:p>
            <a:pPr marL="800100" lvl="1" indent="-342900">
              <a:buFont typeface="Wingdings" panose="05000000000000000000" pitchFamily="2" charset="2"/>
              <a:buChar char="§"/>
            </a:pPr>
            <a:r>
              <a:rPr lang="en-US" sz="2400" dirty="0"/>
              <a:t>Conversion</a:t>
            </a:r>
          </a:p>
          <a:p>
            <a:pPr marL="800100" lvl="1" indent="-342900">
              <a:buFont typeface="Wingdings" panose="05000000000000000000" pitchFamily="2" charset="2"/>
              <a:buChar char="§"/>
            </a:pPr>
            <a:r>
              <a:rPr lang="en-US" sz="2400" dirty="0"/>
              <a:t>Temperature Compensation</a:t>
            </a:r>
            <a:endParaRPr lang="en-US" b="1" dirty="0"/>
          </a:p>
        </p:txBody>
      </p:sp>
    </p:spTree>
    <p:extLst>
      <p:ext uri="{BB962C8B-B14F-4D97-AF65-F5344CB8AC3E}">
        <p14:creationId xmlns:p14="http://schemas.microsoft.com/office/powerpoint/2010/main" val="34007417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2735" y="611410"/>
            <a:ext cx="11949829" cy="4154984"/>
          </a:xfrm>
          <a:prstGeom prst="rect">
            <a:avLst/>
          </a:prstGeom>
        </p:spPr>
        <p:txBody>
          <a:bodyPr wrap="square">
            <a:spAutoFit/>
          </a:bodyPr>
          <a:lstStyle/>
          <a:p>
            <a:r>
              <a:rPr lang="en-US" sz="2400" b="1" dirty="0"/>
              <a:t>Sensor Signal Conditioning Techniques</a:t>
            </a:r>
          </a:p>
          <a:p>
            <a:endParaRPr lang="en-US" sz="2400" dirty="0"/>
          </a:p>
          <a:p>
            <a:pPr marL="342900" indent="-342900">
              <a:buFont typeface="Wingdings" panose="05000000000000000000" pitchFamily="2" charset="2"/>
              <a:buChar char="§"/>
            </a:pPr>
            <a:r>
              <a:rPr lang="en-US" sz="2400" dirty="0"/>
              <a:t>Amplification </a:t>
            </a:r>
          </a:p>
          <a:p>
            <a:pPr marL="342900" indent="-342900">
              <a:buFont typeface="Wingdings" panose="05000000000000000000" pitchFamily="2" charset="2"/>
              <a:buChar char="§"/>
            </a:pPr>
            <a:endParaRPr lang="en-US" sz="2400" dirty="0"/>
          </a:p>
          <a:p>
            <a:pPr lvl="1"/>
            <a:r>
              <a:rPr lang="en-US" sz="2400" dirty="0"/>
              <a:t>Boosts weak sensor signals, such as those from strain gauges or load cells, to a level suitable for measurement. Instrumentation amplifiers or differential amplifiers are commonly used to enhance signal strength while minimizing noise and interference.</a:t>
            </a:r>
          </a:p>
          <a:p>
            <a:pPr lvl="1"/>
            <a:endParaRPr lang="en-US" sz="2400" dirty="0">
              <a:latin typeface="fkGroteskNeue"/>
            </a:endParaRPr>
          </a:p>
          <a:p>
            <a:pPr marL="800100" lvl="1" indent="-342900" eaLnBrk="0" fontAlgn="base" hangingPunct="0">
              <a:spcBef>
                <a:spcPct val="0"/>
              </a:spcBef>
              <a:spcAft>
                <a:spcPct val="0"/>
              </a:spcAft>
              <a:buFont typeface="Arial" panose="020B0604020202020204" pitchFamily="34" charset="0"/>
              <a:buChar char="•"/>
            </a:pPr>
            <a:r>
              <a:rPr lang="en-US" altLang="en-US" sz="2400" dirty="0"/>
              <a:t>Boosts small signals to a measurable range.</a:t>
            </a:r>
          </a:p>
          <a:p>
            <a:pPr marL="800100" lvl="1" indent="-342900" eaLnBrk="0" fontAlgn="base" hangingPunct="0">
              <a:spcBef>
                <a:spcPct val="0"/>
              </a:spcBef>
              <a:spcAft>
                <a:spcPct val="0"/>
              </a:spcAft>
              <a:buFont typeface="Arial" panose="020B0604020202020204" pitchFamily="34" charset="0"/>
              <a:buChar char="•"/>
            </a:pPr>
            <a:r>
              <a:rPr lang="en-US" altLang="en-US" sz="2400" dirty="0"/>
              <a:t>Example: Thermocouple (mV output) → amplified to volts.</a:t>
            </a:r>
          </a:p>
          <a:p>
            <a:pPr marL="800100" lvl="1" indent="-342900" eaLnBrk="0" fontAlgn="base" hangingPunct="0">
              <a:spcBef>
                <a:spcPct val="0"/>
              </a:spcBef>
              <a:spcAft>
                <a:spcPct val="0"/>
              </a:spcAft>
              <a:buFont typeface="Arial" panose="020B0604020202020204" pitchFamily="34" charset="0"/>
              <a:buChar char="•"/>
            </a:pPr>
            <a:r>
              <a:rPr lang="en-US" altLang="en-US" sz="2400" dirty="0"/>
              <a:t>Circuit: </a:t>
            </a:r>
            <a:r>
              <a:rPr lang="en-US" altLang="en-US" sz="2400" i="1" dirty="0"/>
              <a:t>Operational Amplifiers (Op-Amps)</a:t>
            </a:r>
            <a:r>
              <a:rPr lang="en-US" altLang="en-US" sz="2400" dirty="0"/>
              <a:t>.</a:t>
            </a:r>
            <a:endParaRPr lang="en-US" sz="2400" dirty="0">
              <a:latin typeface="fkGroteskNeue"/>
            </a:endParaRPr>
          </a:p>
        </p:txBody>
      </p:sp>
    </p:spTree>
    <p:extLst>
      <p:ext uri="{BB962C8B-B14F-4D97-AF65-F5344CB8AC3E}">
        <p14:creationId xmlns:p14="http://schemas.microsoft.com/office/powerpoint/2010/main" val="30990903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2735" y="623936"/>
            <a:ext cx="11912251" cy="5632311"/>
          </a:xfrm>
          <a:prstGeom prst="rect">
            <a:avLst/>
          </a:prstGeom>
        </p:spPr>
        <p:txBody>
          <a:bodyPr wrap="square">
            <a:spAutoFit/>
          </a:bodyPr>
          <a:lstStyle/>
          <a:p>
            <a:r>
              <a:rPr lang="en-US" sz="2400" b="1" dirty="0"/>
              <a:t>Filtering</a:t>
            </a:r>
            <a:r>
              <a:rPr lang="en-US" sz="2400" dirty="0">
                <a:latin typeface="fkGroteskNeue"/>
              </a:rPr>
              <a:t> </a:t>
            </a:r>
          </a:p>
          <a:p>
            <a:endParaRPr lang="en-US" sz="2400" dirty="0">
              <a:latin typeface="fkGroteskNeue"/>
            </a:endParaRPr>
          </a:p>
          <a:p>
            <a:pPr lvl="1"/>
            <a:r>
              <a:rPr lang="en-US" sz="2400" dirty="0"/>
              <a:t>Removes unwanted noise or frequency components from the sensor output. Filters can be low-pass, high-pass, band-pass, or band-reject depending on the signal and application. Filtering helps in stabilizing signals and improving measurement accuracy.</a:t>
            </a:r>
          </a:p>
          <a:p>
            <a:pPr marL="342900" indent="-342900">
              <a:buFont typeface="Wingdings" panose="05000000000000000000" pitchFamily="2" charset="2"/>
              <a:buChar char="§"/>
            </a:pPr>
            <a:endParaRPr 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cs typeface="Arial" panose="020B0604020202020204" pitchFamily="34" charset="0"/>
              </a:rPr>
              <a:t>Low-pass filters → remove high-frequency noise.</a:t>
            </a:r>
          </a:p>
          <a:p>
            <a:pPr marL="800100" lvl="1" indent="-342900" eaLnBrk="0" fontAlgn="base" hangingPunct="0">
              <a:spcBef>
                <a:spcPct val="0"/>
              </a:spcBef>
              <a:spcAft>
                <a:spcPct val="0"/>
              </a:spcAft>
              <a:buFont typeface="Arial" panose="020B0604020202020204" pitchFamily="34" charset="0"/>
              <a:buChar char="•"/>
            </a:pPr>
            <a:r>
              <a:rPr lang="en-US" altLang="en-US" sz="2400" dirty="0">
                <a:cs typeface="Arial" panose="020B0604020202020204" pitchFamily="34" charset="0"/>
              </a:rPr>
              <a:t>High-pass filters → remove DC offsets.</a:t>
            </a:r>
          </a:p>
          <a:p>
            <a:pPr marL="800100" lvl="1" indent="-342900" eaLnBrk="0" fontAlgn="base" hangingPunct="0">
              <a:spcBef>
                <a:spcPct val="0"/>
              </a:spcBef>
              <a:spcAft>
                <a:spcPct val="0"/>
              </a:spcAft>
              <a:buFont typeface="Arial" panose="020B0604020202020204" pitchFamily="34" charset="0"/>
              <a:buChar char="•"/>
            </a:pPr>
            <a:r>
              <a:rPr lang="en-US" altLang="en-US" sz="2400" dirty="0">
                <a:cs typeface="Arial" panose="020B0604020202020204" pitchFamily="34" charset="0"/>
              </a:rPr>
              <a:t>Band-pass filters → extract desired frequency band.</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342900" indent="-342900">
              <a:buFont typeface="Wingdings" panose="05000000000000000000" pitchFamily="2" charset="2"/>
              <a:buChar char="§"/>
            </a:pPr>
            <a:endParaRPr lang="en-US" sz="2400" dirty="0">
              <a:latin typeface="fkGroteskNeue"/>
            </a:endParaRPr>
          </a:p>
          <a:p>
            <a:pPr marL="342900" indent="-342900">
              <a:buFont typeface="Wingdings" panose="05000000000000000000" pitchFamily="2" charset="2"/>
              <a:buChar char="§"/>
            </a:pPr>
            <a:endParaRPr lang="en-US" sz="2400" dirty="0">
              <a:latin typeface="fkGroteskNeue"/>
            </a:endParaRPr>
          </a:p>
          <a:p>
            <a:pPr marL="342900" indent="-342900">
              <a:buFont typeface="Wingdings" panose="05000000000000000000" pitchFamily="2" charset="2"/>
              <a:buChar char="§"/>
            </a:pPr>
            <a:endParaRPr lang="en-US" sz="2400" dirty="0">
              <a:latin typeface="fkGroteskNeue"/>
            </a:endParaRPr>
          </a:p>
          <a:p>
            <a:pPr marL="342900" indent="-342900">
              <a:buFont typeface="Wingdings" panose="05000000000000000000" pitchFamily="2" charset="2"/>
              <a:buChar char="§"/>
            </a:pPr>
            <a:endParaRPr lang="en-US" sz="2400" dirty="0">
              <a:latin typeface="fkGroteskNeue"/>
            </a:endParaRPr>
          </a:p>
          <a:p>
            <a:pPr marL="342900" indent="-342900">
              <a:buFont typeface="Wingdings" panose="05000000000000000000" pitchFamily="2" charset="2"/>
              <a:buChar char="§"/>
            </a:pPr>
            <a:endParaRPr lang="en-US" sz="2400" dirty="0">
              <a:latin typeface="fkGroteskNeue"/>
            </a:endParaRPr>
          </a:p>
        </p:txBody>
      </p:sp>
    </p:spTree>
    <p:extLst>
      <p:ext uri="{BB962C8B-B14F-4D97-AF65-F5344CB8AC3E}">
        <p14:creationId xmlns:p14="http://schemas.microsoft.com/office/powerpoint/2010/main" val="31955851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25261" y="586358"/>
            <a:ext cx="11924777" cy="3046988"/>
          </a:xfrm>
          <a:prstGeom prst="rect">
            <a:avLst/>
          </a:prstGeom>
        </p:spPr>
        <p:txBody>
          <a:bodyPr wrap="square">
            <a:spAutoFit/>
          </a:bodyPr>
          <a:lstStyle/>
          <a:p>
            <a:r>
              <a:rPr lang="en-US" sz="2400" b="1" dirty="0"/>
              <a:t>Isolation</a:t>
            </a:r>
          </a:p>
          <a:p>
            <a:endParaRPr lang="en-US" sz="2400" b="1" dirty="0"/>
          </a:p>
          <a:p>
            <a:pPr lvl="1"/>
            <a:r>
              <a:rPr lang="en-US" sz="2400" dirty="0"/>
              <a:t>Electrically isolates the sensor signal path to prevent ground loops, voltage surges, and interference. This is crucial for maintaining signal integrity, especially in industrial and high-voltage environments.</a:t>
            </a:r>
          </a:p>
          <a:p>
            <a:pPr lvl="1"/>
            <a:endParaRPr 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cs typeface="Arial" panose="020B0604020202020204" pitchFamily="34" charset="0"/>
              </a:rPr>
              <a:t>Protects system and avoids ground loops.</a:t>
            </a:r>
          </a:p>
          <a:p>
            <a:pPr marL="800100" lvl="1" indent="-342900" eaLnBrk="0" fontAlgn="base" hangingPunct="0">
              <a:spcBef>
                <a:spcPct val="0"/>
              </a:spcBef>
              <a:spcAft>
                <a:spcPct val="0"/>
              </a:spcAft>
              <a:buFont typeface="Arial" panose="020B0604020202020204" pitchFamily="34" charset="0"/>
              <a:buChar char="•"/>
            </a:pPr>
            <a:r>
              <a:rPr lang="en-US" altLang="en-US" sz="2400" dirty="0">
                <a:cs typeface="Arial" panose="020B0604020202020204" pitchFamily="34" charset="0"/>
              </a:rPr>
              <a:t>Achieved with </a:t>
            </a:r>
            <a:r>
              <a:rPr lang="en-US" altLang="en-US" sz="2400" b="1" dirty="0" err="1">
                <a:cs typeface="Arial" panose="020B0604020202020204" pitchFamily="34" charset="0"/>
              </a:rPr>
              <a:t>opto</a:t>
            </a:r>
            <a:r>
              <a:rPr lang="en-US" altLang="en-US" sz="2400" b="1" dirty="0">
                <a:cs typeface="Arial" panose="020B0604020202020204" pitchFamily="34" charset="0"/>
              </a:rPr>
              <a:t>-isolators</a:t>
            </a:r>
            <a:r>
              <a:rPr lang="en-US" altLang="en-US" sz="2400" dirty="0">
                <a:cs typeface="Arial" panose="020B0604020202020204" pitchFamily="34" charset="0"/>
              </a:rPr>
              <a:t> or </a:t>
            </a:r>
            <a:r>
              <a:rPr lang="en-US" altLang="en-US" sz="2400" b="1" dirty="0">
                <a:cs typeface="Arial" panose="020B0604020202020204" pitchFamily="34" charset="0"/>
              </a:rPr>
              <a:t>transformers</a:t>
            </a:r>
            <a:r>
              <a:rPr lang="en-US" altLang="en-US" sz="2400" dirty="0">
                <a:cs typeface="Arial" panose="020B0604020202020204" pitchFamily="34" charset="0"/>
              </a:rPr>
              <a:t>.</a:t>
            </a:r>
            <a:endParaRPr lang="en-US" sz="2400" dirty="0"/>
          </a:p>
        </p:txBody>
      </p:sp>
    </p:spTree>
    <p:extLst>
      <p:ext uri="{BB962C8B-B14F-4D97-AF65-F5344CB8AC3E}">
        <p14:creationId xmlns:p14="http://schemas.microsoft.com/office/powerpoint/2010/main" val="30240011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2735" y="536254"/>
            <a:ext cx="11749413" cy="3785652"/>
          </a:xfrm>
          <a:prstGeom prst="rect">
            <a:avLst/>
          </a:prstGeom>
        </p:spPr>
        <p:txBody>
          <a:bodyPr wrap="square">
            <a:spAutoFit/>
          </a:bodyPr>
          <a:lstStyle/>
          <a:p>
            <a:r>
              <a:rPr lang="en-US" sz="2400" b="1" dirty="0"/>
              <a:t>Linearization</a:t>
            </a:r>
          </a:p>
          <a:p>
            <a:endParaRPr lang="en-US" sz="2400" dirty="0"/>
          </a:p>
          <a:p>
            <a:pPr lvl="1"/>
            <a:r>
              <a:rPr lang="en-US" sz="2400" dirty="0"/>
              <a:t>Corrects non-linear sensor outputs so that the signal accurately corresponds to the measured parameter in a linear manner. This processing can be performed using specialized circuitry or software.</a:t>
            </a:r>
          </a:p>
          <a:p>
            <a:pPr lvl="1"/>
            <a:endParaRPr 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cs typeface="Arial" panose="020B0604020202020204" pitchFamily="34" charset="0"/>
              </a:rPr>
              <a:t>Many sensors have non-linear response (e.g., thermistors).</a:t>
            </a:r>
          </a:p>
          <a:p>
            <a:pPr marL="800100" lvl="1" indent="-342900" eaLnBrk="0" fontAlgn="base" hangingPunct="0">
              <a:spcBef>
                <a:spcPct val="0"/>
              </a:spcBef>
              <a:spcAft>
                <a:spcPct val="0"/>
              </a:spcAft>
              <a:buFont typeface="Arial" panose="020B0604020202020204" pitchFamily="34" charset="0"/>
              <a:buChar char="•"/>
            </a:pPr>
            <a:r>
              <a:rPr lang="en-US" altLang="en-US" sz="2400" dirty="0">
                <a:cs typeface="Arial" panose="020B0604020202020204" pitchFamily="34" charset="0"/>
              </a:rPr>
              <a:t>Signal conditioning circuits or software can map it to a linear scale.</a:t>
            </a:r>
          </a:p>
          <a:p>
            <a:pPr lvl="1"/>
            <a:endParaRPr lang="en-US" sz="2400" dirty="0"/>
          </a:p>
          <a:p>
            <a:pPr lvl="1"/>
            <a:endParaRPr lang="en-US" sz="2400" dirty="0"/>
          </a:p>
        </p:txBody>
      </p:sp>
    </p:spTree>
    <p:extLst>
      <p:ext uri="{BB962C8B-B14F-4D97-AF65-F5344CB8AC3E}">
        <p14:creationId xmlns:p14="http://schemas.microsoft.com/office/powerpoint/2010/main" val="2632685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2735" y="536254"/>
            <a:ext cx="11749413" cy="2677656"/>
          </a:xfrm>
          <a:prstGeom prst="rect">
            <a:avLst/>
          </a:prstGeom>
        </p:spPr>
        <p:txBody>
          <a:bodyPr wrap="square">
            <a:spAutoFit/>
          </a:bodyPr>
          <a:lstStyle/>
          <a:p>
            <a:r>
              <a:rPr lang="en-US" sz="2400" b="1" dirty="0"/>
              <a:t>Excitation (Biasing/Powering the Sensor)</a:t>
            </a:r>
          </a:p>
          <a:p>
            <a:endParaRPr lang="en-US" sz="2400" dirty="0"/>
          </a:p>
          <a:p>
            <a:pPr lvl="1"/>
            <a:r>
              <a:rPr lang="en-US" sz="2400" dirty="0"/>
              <a:t>Provides necessary power (voltage or current) to active sensors, such as RTDs or strain gauges, which require external excitation to function correctly. </a:t>
            </a:r>
          </a:p>
          <a:p>
            <a:pPr lvl="1"/>
            <a:endParaRPr lang="en-US" sz="2400" dirty="0"/>
          </a:p>
          <a:p>
            <a:pPr marL="800100" lvl="1" indent="-342900">
              <a:buFont typeface="Arial" panose="020B0604020202020204" pitchFamily="34" charset="0"/>
              <a:buChar char="•"/>
            </a:pPr>
            <a:r>
              <a:rPr lang="en-US" sz="2400" dirty="0"/>
              <a:t>Some sensors (e.g., strain gauges, RTDs) require an </a:t>
            </a:r>
            <a:r>
              <a:rPr lang="en-US" sz="2400" b="1" dirty="0"/>
              <a:t>external excitation voltage or current source</a:t>
            </a:r>
            <a:r>
              <a:rPr lang="en-US" sz="2400" dirty="0"/>
              <a:t>.</a:t>
            </a:r>
          </a:p>
        </p:txBody>
      </p:sp>
    </p:spTree>
    <p:extLst>
      <p:ext uri="{BB962C8B-B14F-4D97-AF65-F5344CB8AC3E}">
        <p14:creationId xmlns:p14="http://schemas.microsoft.com/office/powerpoint/2010/main" val="15481473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2735" y="536254"/>
            <a:ext cx="11749413" cy="4524315"/>
          </a:xfrm>
          <a:prstGeom prst="rect">
            <a:avLst/>
          </a:prstGeom>
        </p:spPr>
        <p:txBody>
          <a:bodyPr wrap="square">
            <a:spAutoFit/>
          </a:bodyPr>
          <a:lstStyle/>
          <a:p>
            <a:r>
              <a:rPr lang="en-US" sz="2400" b="1" dirty="0"/>
              <a:t>Conversion - </a:t>
            </a:r>
            <a:r>
              <a:rPr lang="en-US" sz="2400" dirty="0"/>
              <a:t>Analog-to-Digital Conversion (ADC)</a:t>
            </a:r>
            <a:endParaRPr lang="en-US" sz="2400" b="1" dirty="0"/>
          </a:p>
          <a:p>
            <a:pPr marL="342900" indent="-342900">
              <a:buFont typeface="Wingdings" panose="05000000000000000000" pitchFamily="2" charset="2"/>
              <a:buChar char="§"/>
            </a:pPr>
            <a:endParaRPr lang="en-US" sz="2400" dirty="0"/>
          </a:p>
          <a:p>
            <a:pPr lvl="1"/>
            <a:r>
              <a:rPr lang="en-US" sz="2400" dirty="0"/>
              <a:t>Converts the sensor output signal from one form to another to ensure compatibility with the next stage of processing. This includes analog-to-digital conversion (ADC) for digital processing or voltage-to-current conversion for transmission.</a:t>
            </a:r>
          </a:p>
          <a:p>
            <a:pPr lvl="1"/>
            <a:endParaRPr 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cs typeface="Arial" panose="020B0604020202020204" pitchFamily="34" charset="0"/>
              </a:rPr>
              <a:t>Converts conditioned analog signals into digital format for microcontrollers.</a:t>
            </a:r>
          </a:p>
          <a:p>
            <a:pPr marL="800100" lvl="1" indent="-342900" eaLnBrk="0" fontAlgn="base" hangingPunct="0">
              <a:spcBef>
                <a:spcPct val="0"/>
              </a:spcBef>
              <a:spcAft>
                <a:spcPct val="0"/>
              </a:spcAft>
              <a:buFont typeface="Arial" panose="020B0604020202020204" pitchFamily="34" charset="0"/>
              <a:buChar char="•"/>
            </a:pPr>
            <a:r>
              <a:rPr lang="en-US" altLang="en-US" sz="2400" dirty="0">
                <a:cs typeface="Arial" panose="020B0604020202020204" pitchFamily="34" charset="0"/>
              </a:rPr>
              <a:t>Often integrated into signal conditioning systems.</a:t>
            </a:r>
          </a:p>
          <a:p>
            <a:pPr marL="800100" lvl="1" indent="-342900">
              <a:buFont typeface="Arial" panose="020B0604020202020204" pitchFamily="34" charset="0"/>
              <a:buChar char="•"/>
            </a:pPr>
            <a:endParaRPr lang="en-US" sz="2400" dirty="0"/>
          </a:p>
          <a:p>
            <a:pPr lvl="1"/>
            <a:endParaRPr lang="en-US" sz="2400" dirty="0"/>
          </a:p>
          <a:p>
            <a:pPr lvl="1"/>
            <a:endParaRPr lang="en-US" sz="2400" dirty="0"/>
          </a:p>
          <a:p>
            <a:pPr lvl="1"/>
            <a:endParaRPr lang="en-US" sz="2400" dirty="0"/>
          </a:p>
        </p:txBody>
      </p:sp>
    </p:spTree>
    <p:extLst>
      <p:ext uri="{BB962C8B-B14F-4D97-AF65-F5344CB8AC3E}">
        <p14:creationId xmlns:p14="http://schemas.microsoft.com/office/powerpoint/2010/main" val="2606578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2735" y="536254"/>
            <a:ext cx="11749413" cy="1569660"/>
          </a:xfrm>
          <a:prstGeom prst="rect">
            <a:avLst/>
          </a:prstGeom>
        </p:spPr>
        <p:txBody>
          <a:bodyPr wrap="square">
            <a:spAutoFit/>
          </a:bodyPr>
          <a:lstStyle/>
          <a:p>
            <a:r>
              <a:rPr lang="en-US" sz="2400" b="1" dirty="0"/>
              <a:t>Temperature Compensation</a:t>
            </a:r>
          </a:p>
          <a:p>
            <a:endParaRPr lang="en-US" sz="2400" b="1" dirty="0"/>
          </a:p>
          <a:p>
            <a:pPr lvl="1"/>
            <a:r>
              <a:rPr lang="en-US" sz="2400" dirty="0"/>
              <a:t>Adjusts for variations in sensor output caused by temperature changes to maintain consistent accuracy.</a:t>
            </a:r>
            <a:endParaRPr lang="en-US" sz="2400" b="0" i="0" dirty="0">
              <a:effectLst/>
            </a:endParaRPr>
          </a:p>
        </p:txBody>
      </p:sp>
    </p:spTree>
    <p:extLst>
      <p:ext uri="{BB962C8B-B14F-4D97-AF65-F5344CB8AC3E}">
        <p14:creationId xmlns:p14="http://schemas.microsoft.com/office/powerpoint/2010/main" val="39635573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55182" y="645741"/>
            <a:ext cx="11844752" cy="5632311"/>
          </a:xfrm>
          <a:prstGeom prst="rect">
            <a:avLst/>
          </a:prstGeom>
        </p:spPr>
        <p:txBody>
          <a:bodyPr wrap="square">
            <a:spAutoFit/>
          </a:bodyPr>
          <a:lstStyle/>
          <a:p>
            <a:r>
              <a:rPr lang="en-US" sz="2400" b="1" dirty="0"/>
              <a:t>Applications of Signal Conditioning</a:t>
            </a:r>
          </a:p>
          <a:p>
            <a:endParaRPr lang="en-US" sz="2400" b="1" dirty="0"/>
          </a:p>
          <a:p>
            <a:pPr lvl="1"/>
            <a:r>
              <a:rPr lang="en-US" sz="2400" dirty="0"/>
              <a:t>Signal conditioning circuits are essential in a wide variety of industries and applications:</a:t>
            </a:r>
          </a:p>
          <a:p>
            <a:pPr lvl="1"/>
            <a:endParaRPr lang="en-US" sz="2400" dirty="0"/>
          </a:p>
          <a:p>
            <a:pPr marL="800100" lvl="1" indent="-342900">
              <a:buFont typeface="Arial" panose="020B0604020202020204" pitchFamily="34" charset="0"/>
              <a:buChar char="•"/>
            </a:pPr>
            <a:r>
              <a:rPr lang="en-US" sz="2400" dirty="0"/>
              <a:t>Industrial weighing systems (load cells)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Pressure and temperature measurement</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Vibration analysis and structural monitoring</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Medical instrumentation</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Automotive testing</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Environmental and agricultural monitoring</a:t>
            </a:r>
            <a:endParaRPr lang="en-US" sz="2400" b="0" i="0" dirty="0">
              <a:effectLst/>
            </a:endParaRPr>
          </a:p>
        </p:txBody>
      </p:sp>
    </p:spTree>
    <p:extLst>
      <p:ext uri="{BB962C8B-B14F-4D97-AF65-F5344CB8AC3E}">
        <p14:creationId xmlns:p14="http://schemas.microsoft.com/office/powerpoint/2010/main" val="7155066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79538" y="637697"/>
            <a:ext cx="11832921" cy="5632311"/>
          </a:xfrm>
          <a:prstGeom prst="rect">
            <a:avLst/>
          </a:prstGeom>
        </p:spPr>
        <p:txBody>
          <a:bodyPr wrap="square">
            <a:spAutoFit/>
          </a:bodyPr>
          <a:lstStyle/>
          <a:p>
            <a:r>
              <a:rPr lang="en-US" sz="2400" b="1" dirty="0"/>
              <a:t>Signal Conditioning is Essential</a:t>
            </a:r>
          </a:p>
          <a:p>
            <a:endParaRPr lang="en-US" sz="2400" dirty="0"/>
          </a:p>
          <a:p>
            <a:r>
              <a:rPr lang="en-US" sz="2400" dirty="0"/>
              <a:t>	Without proper signal conditioning, the raw data from a sensor can be unusable. It ensures that the signal is:</a:t>
            </a:r>
          </a:p>
          <a:p>
            <a:endParaRPr lang="en-US" sz="2400" dirty="0"/>
          </a:p>
          <a:p>
            <a:pPr marL="800100" lvl="1" indent="-342900">
              <a:buFont typeface="Wingdings" panose="05000000000000000000" pitchFamily="2" charset="2"/>
              <a:buChar char="§"/>
            </a:pPr>
            <a:r>
              <a:rPr lang="en-US" sz="2400" b="1" dirty="0"/>
              <a:t>Compatible</a:t>
            </a:r>
            <a:r>
              <a:rPr lang="en-US" sz="2400" dirty="0"/>
              <a:t>: It matches the voltage and current requirements of the next stage (e.g., an ADC).</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b="1" dirty="0"/>
              <a:t>Clean</a:t>
            </a:r>
            <a:r>
              <a:rPr lang="en-US" sz="2400" dirty="0"/>
              <a:t>: Unwanted noise and interference are removed.</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b="1" dirty="0"/>
              <a:t>Accurate</a:t>
            </a:r>
            <a:r>
              <a:rPr lang="en-US" sz="2400" dirty="0"/>
              <a:t>: The signal is a true and correct representation of the physical quantity being measured.</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b="1" dirty="0"/>
              <a:t>Safe</a:t>
            </a:r>
            <a:r>
              <a:rPr lang="en-US" sz="2400" dirty="0"/>
              <a:t>: It protects sensitive and expensive data acquisition equipment from potential damage.</a:t>
            </a:r>
          </a:p>
        </p:txBody>
      </p:sp>
    </p:spTree>
    <p:extLst>
      <p:ext uri="{BB962C8B-B14F-4D97-AF65-F5344CB8AC3E}">
        <p14:creationId xmlns:p14="http://schemas.microsoft.com/office/powerpoint/2010/main" val="1684989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25160" y="609278"/>
            <a:ext cx="11912352" cy="6001643"/>
          </a:xfrm>
          <a:prstGeom prst="rect">
            <a:avLst/>
          </a:prstGeom>
        </p:spPr>
        <p:txBody>
          <a:bodyPr wrap="square">
            <a:spAutoFit/>
          </a:bodyPr>
          <a:lstStyle/>
          <a:p>
            <a:r>
              <a:rPr lang="en-US" sz="2400" b="1" dirty="0"/>
              <a:t>Applications of Sensors</a:t>
            </a:r>
          </a:p>
          <a:p>
            <a:endParaRPr lang="en-US" sz="2400" b="1" dirty="0"/>
          </a:p>
          <a:p>
            <a:pPr marL="342900" indent="-342900">
              <a:buFont typeface="Wingdings" panose="05000000000000000000" pitchFamily="2" charset="2"/>
              <a:buChar char="§"/>
            </a:pPr>
            <a:r>
              <a:rPr lang="en-US" sz="2400" dirty="0"/>
              <a:t>Consumer Electronics </a:t>
            </a:r>
          </a:p>
          <a:p>
            <a:pPr marL="342900" indent="-342900">
              <a:buFont typeface="Wingdings" panose="05000000000000000000" pitchFamily="2" charset="2"/>
              <a:buChar char="§"/>
            </a:pPr>
            <a:endParaRPr lang="en-US" sz="2400" dirty="0"/>
          </a:p>
          <a:p>
            <a:pPr marL="800100" lvl="1" indent="-342900">
              <a:buFont typeface="Arial" panose="020B0604020202020204" pitchFamily="34" charset="0"/>
              <a:buChar char="•"/>
            </a:pPr>
            <a:r>
              <a:rPr lang="en-US" sz="2400" dirty="0"/>
              <a:t>Found in smartphones (gyroscope, accelerometer), wearables (heart rate, step counting), and home appliances (touch and temperature sensors).</a:t>
            </a:r>
          </a:p>
          <a:p>
            <a:pPr marL="800100" lvl="1" indent="-342900">
              <a:buFont typeface="Arial" panose="020B0604020202020204" pitchFamily="34" charset="0"/>
              <a:buChar char="•"/>
            </a:pPr>
            <a:endParaRPr 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Accelerometers and gyroscopes</a:t>
            </a:r>
            <a:r>
              <a:rPr lang="en-US" altLang="en-US" sz="2400" dirty="0"/>
              <a:t>: Enable screen rotation, gaming, and fitness tracking.</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Touch sensors</a:t>
            </a:r>
            <a:r>
              <a:rPr lang="en-US" altLang="en-US" sz="2400" dirty="0"/>
              <a:t>: Power smartphones, tablets, and smartwatches.</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Biometric sensors</a:t>
            </a:r>
            <a:r>
              <a:rPr lang="en-US" altLang="en-US" sz="2400" dirty="0"/>
              <a:t>: Enable fingerprint and facial recognition.</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Ambient light sensors</a:t>
            </a:r>
            <a:r>
              <a:rPr lang="en-US" altLang="en-US" sz="2400" dirty="0"/>
              <a:t>: Adjust screen brightness automatically.</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9279543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85552" y="660771"/>
            <a:ext cx="11865628"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Amplification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Wingdings" panose="05000000000000000000" pitchFamily="2" charset="2"/>
              <a:buChar char="§"/>
            </a:pPr>
            <a:r>
              <a:rPr kumimoji="0" lang="en-US" altLang="en-US" sz="2400" b="0" i="0" u="none" strike="noStrike" cap="none" normalizeH="0" baseline="0" dirty="0">
                <a:ln>
                  <a:noFill/>
                </a:ln>
                <a:solidFill>
                  <a:schemeClr val="tx1"/>
                </a:solidFill>
                <a:effectLst/>
              </a:rPr>
              <a:t>Amplification is the process of increasing the amplitude of a sensor's output signal. Many sensors, particularly those measuring physical quantities like temperature, pressure, or strain, produce very weak signals, often in the millivolt or microvolt range.</a:t>
            </a:r>
          </a:p>
          <a:p>
            <a:pPr marL="800100" lvl="1" indent="-342900" eaLnBrk="0" fontAlgn="base" hangingPunct="0">
              <a:spcBef>
                <a:spcPct val="0"/>
              </a:spcBef>
              <a:spcAft>
                <a:spcPct val="0"/>
              </a:spcAft>
              <a:buFont typeface="Wingdings" panose="05000000000000000000" pitchFamily="2" charset="2"/>
              <a:buChar char="§"/>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Wingdings" panose="05000000000000000000" pitchFamily="2" charset="2"/>
              <a:buChar char="§"/>
            </a:pPr>
            <a:r>
              <a:rPr kumimoji="0" lang="en-US" altLang="en-US" sz="2400" b="0" i="0" u="none" strike="noStrike" cap="none" normalizeH="0" baseline="0" dirty="0">
                <a:ln>
                  <a:noFill/>
                </a:ln>
                <a:solidFill>
                  <a:schemeClr val="tx1"/>
                </a:solidFill>
                <a:effectLst/>
              </a:rPr>
              <a:t>These low-level signals are susceptible to noise and are often too small to be directly processed by an analog-to-digital converter (ADC), which typically has a specific input voltage range (e.g., ±5 V).</a:t>
            </a:r>
          </a:p>
          <a:p>
            <a:pPr marL="800100" lvl="1" indent="-342900" eaLnBrk="0" fontAlgn="base" hangingPunct="0">
              <a:spcBef>
                <a:spcPct val="0"/>
              </a:spcBef>
              <a:spcAft>
                <a:spcPct val="0"/>
              </a:spcAft>
              <a:buFont typeface="Wingdings" panose="05000000000000000000" pitchFamily="2" charset="2"/>
              <a:buChar char="§"/>
            </a:pP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41771397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9874" y="591485"/>
            <a:ext cx="11912252" cy="5262979"/>
          </a:xfrm>
          <a:prstGeom prst="rect">
            <a:avLst/>
          </a:prstGeom>
        </p:spPr>
        <p:txBody>
          <a:bodyPr wrap="square">
            <a:spAutoFit/>
          </a:bodyPr>
          <a:lstStyle/>
          <a:p>
            <a:pPr lvl="0" eaLnBrk="0" fontAlgn="base" hangingPunct="0">
              <a:spcBef>
                <a:spcPct val="0"/>
              </a:spcBef>
              <a:spcAft>
                <a:spcPct val="0"/>
              </a:spcAft>
            </a:pPr>
            <a:r>
              <a:rPr lang="en-US" altLang="en-US" sz="2400" dirty="0"/>
              <a:t>Amplification serves two primary purposes:</a:t>
            </a:r>
          </a:p>
          <a:p>
            <a:pPr lvl="0" eaLnBrk="0" fontAlgn="base" hangingPunct="0">
              <a:spcBef>
                <a:spcPct val="0"/>
              </a:spcBef>
              <a:spcAft>
                <a:spcPct val="0"/>
              </a:spcAft>
            </a:pPr>
            <a:endParaRPr lang="en-US" altLang="en-US" sz="2400" dirty="0"/>
          </a:p>
          <a:p>
            <a:pPr marL="342900" lvl="0" indent="-342900" eaLnBrk="0" fontAlgn="base" hangingPunct="0">
              <a:spcBef>
                <a:spcPct val="0"/>
              </a:spcBef>
              <a:spcAft>
                <a:spcPct val="0"/>
              </a:spcAft>
              <a:buFont typeface="Wingdings" panose="05000000000000000000" pitchFamily="2" charset="2"/>
              <a:buChar char="§"/>
            </a:pPr>
            <a:r>
              <a:rPr lang="en-US" altLang="en-US" sz="2400" b="1" dirty="0"/>
              <a:t>Voltage Level Matching:</a:t>
            </a:r>
            <a:r>
              <a:rPr lang="en-US" altLang="en-US" sz="2400" dirty="0"/>
              <a:t> </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It boosts the signal's voltage to the required level for the ADC, preventing inaccurate readings or potential damage to the converter.</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342900" lvl="0" indent="-342900" eaLnBrk="0" fontAlgn="base" hangingPunct="0">
              <a:spcBef>
                <a:spcPct val="0"/>
              </a:spcBef>
              <a:spcAft>
                <a:spcPct val="0"/>
              </a:spcAft>
              <a:buFont typeface="Wingdings" panose="05000000000000000000" pitchFamily="2" charset="2"/>
              <a:buChar char="§"/>
            </a:pPr>
            <a:r>
              <a:rPr lang="en-US" altLang="en-US" sz="2400" b="1" dirty="0"/>
              <a:t>Improving Signal-to-Noise Ratio (SNR)</a:t>
            </a:r>
            <a:r>
              <a:rPr lang="en-US" altLang="en-US" sz="2400" dirty="0"/>
              <a:t> </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By increasing the signal's amplitude, amplification makes it stronger relative to the inherent electronic noise in the system. </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This leads to a higher SNR, which in turn results in more accurate and reliable measurements.</a:t>
            </a:r>
          </a:p>
        </p:txBody>
      </p:sp>
    </p:spTree>
    <p:extLst>
      <p:ext uri="{BB962C8B-B14F-4D97-AF65-F5344CB8AC3E}">
        <p14:creationId xmlns:p14="http://schemas.microsoft.com/office/powerpoint/2010/main" val="23767461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7604" y="596350"/>
            <a:ext cx="11957486" cy="5170646"/>
          </a:xfrm>
          <a:prstGeom prst="rect">
            <a:avLst/>
          </a:prstGeom>
        </p:spPr>
        <p:txBody>
          <a:bodyPr wrap="square">
            <a:spAutoFit/>
          </a:bodyPr>
          <a:lstStyle/>
          <a:p>
            <a:pPr marL="342900" indent="-342900">
              <a:buFont typeface="Wingdings" panose="05000000000000000000" pitchFamily="2" charset="2"/>
              <a:buChar char="§"/>
            </a:pPr>
            <a:r>
              <a:rPr lang="en-US" sz="2400" b="1" dirty="0"/>
              <a:t>Operational Amplifiers (Op-Amps)</a:t>
            </a:r>
          </a:p>
          <a:p>
            <a:pPr marL="342900" indent="-342900">
              <a:buFont typeface="Wingdings" panose="05000000000000000000" pitchFamily="2" charset="2"/>
              <a:buChar char="§"/>
            </a:pPr>
            <a:endParaRPr lang="en-US" sz="2400" dirty="0"/>
          </a:p>
          <a:p>
            <a:pPr marL="800100" lvl="1" indent="-342900">
              <a:buFont typeface="Arial" panose="020B0604020202020204" pitchFamily="34" charset="0"/>
              <a:buChar char="•"/>
            </a:pPr>
            <a:r>
              <a:rPr lang="en-US" sz="2400" dirty="0"/>
              <a:t>Widely used due to their versatility, high input impedance, and low output impedance. They can be configured to provide precise gain and filtering.</a:t>
            </a:r>
          </a:p>
          <a:p>
            <a:pPr marL="800100" lvl="1" indent="-342900">
              <a:buFont typeface="Arial" panose="020B0604020202020204" pitchFamily="34" charset="0"/>
              <a:buChar char="•"/>
            </a:pPr>
            <a:endParaRPr lang="en-US" sz="2400" dirty="0"/>
          </a:p>
          <a:p>
            <a:pPr marL="342900" indent="-342900">
              <a:buFont typeface="Wingdings" panose="05000000000000000000" pitchFamily="2" charset="2"/>
              <a:buChar char="§"/>
            </a:pPr>
            <a:r>
              <a:rPr lang="en-US" sz="2400" b="1" dirty="0"/>
              <a:t>Instrumentation Amplifiers</a:t>
            </a:r>
          </a:p>
          <a:p>
            <a:pPr marL="342900" indent="-342900">
              <a:buFont typeface="Wingdings" panose="05000000000000000000" pitchFamily="2" charset="2"/>
              <a:buChar char="§"/>
            </a:pPr>
            <a:endParaRPr lang="en-US" sz="2400" dirty="0"/>
          </a:p>
          <a:p>
            <a:pPr marL="800100" lvl="1" indent="-342900">
              <a:buFont typeface="Arial" panose="020B0604020202020204" pitchFamily="34" charset="0"/>
              <a:buChar char="•"/>
            </a:pPr>
            <a:r>
              <a:rPr lang="en-US" sz="2400" dirty="0"/>
              <a:t>Specialized for sensor conditioning, they provide high gain, excellent noise rejection, and differential signal amplification which is useful in noisy environments.</a:t>
            </a:r>
            <a:r>
              <a:rPr lang="en-US" dirty="0"/>
              <a:t> </a:t>
            </a:r>
          </a:p>
          <a:p>
            <a:pPr marL="800100" lvl="1" indent="-342900">
              <a:buFont typeface="Arial" panose="020B0604020202020204" pitchFamily="34" charset="0"/>
              <a:buChar char="•"/>
            </a:pPr>
            <a:endParaRPr lang="en-US" dirty="0"/>
          </a:p>
          <a:p>
            <a:pPr marL="342900" indent="-342900">
              <a:buFont typeface="Wingdings" panose="05000000000000000000" pitchFamily="2" charset="2"/>
              <a:buChar char="§"/>
            </a:pPr>
            <a:r>
              <a:rPr lang="en-US" sz="2400" b="1" dirty="0"/>
              <a:t>Gain Control</a:t>
            </a:r>
          </a:p>
          <a:p>
            <a:pPr marL="342900" indent="-342900">
              <a:buFont typeface="Wingdings" panose="05000000000000000000" pitchFamily="2" charset="2"/>
              <a:buChar char="§"/>
            </a:pPr>
            <a:endParaRPr lang="en-US" sz="2400" b="1" dirty="0"/>
          </a:p>
          <a:p>
            <a:pPr marL="800100" lvl="1" indent="-342900">
              <a:buFont typeface="Arial" panose="020B0604020202020204" pitchFamily="34" charset="0"/>
              <a:buChar char="•"/>
            </a:pPr>
            <a:r>
              <a:rPr lang="en-US" sz="2400" dirty="0"/>
              <a:t>The amplifier gain determines the extent of signal amplification. Too much gain can saturate the amplifier, while too little may yield poor signal resolution.</a:t>
            </a:r>
            <a:endParaRPr lang="en-US" sz="3200" b="0" i="0" dirty="0">
              <a:effectLst/>
            </a:endParaRPr>
          </a:p>
        </p:txBody>
      </p:sp>
    </p:spTree>
    <p:extLst>
      <p:ext uri="{BB962C8B-B14F-4D97-AF65-F5344CB8AC3E}">
        <p14:creationId xmlns:p14="http://schemas.microsoft.com/office/powerpoint/2010/main" val="35243980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52350" y="453358"/>
            <a:ext cx="11887300"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Filtering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Wingdings" panose="05000000000000000000" pitchFamily="2" charset="2"/>
              <a:buChar char="§"/>
            </a:pPr>
            <a:r>
              <a:rPr kumimoji="0" lang="en-US" altLang="en-US" sz="2400" b="0" i="0" u="none" strike="noStrike" cap="none" normalizeH="0" baseline="0" dirty="0">
                <a:ln>
                  <a:noFill/>
                </a:ln>
                <a:solidFill>
                  <a:schemeClr val="tx1"/>
                </a:solidFill>
                <a:effectLst/>
              </a:rPr>
              <a:t>Filtering is the process of removing unwanted frequency components, or </a:t>
            </a:r>
            <a:r>
              <a:rPr kumimoji="0" lang="en-US" altLang="en-US" sz="2400" b="1" i="0" u="none" strike="noStrike" cap="none" normalizeH="0" baseline="0" dirty="0">
                <a:ln>
                  <a:noFill/>
                </a:ln>
                <a:solidFill>
                  <a:schemeClr val="tx1"/>
                </a:solidFill>
                <a:effectLst/>
              </a:rPr>
              <a:t>noise</a:t>
            </a:r>
            <a:r>
              <a:rPr kumimoji="0" lang="en-US" altLang="en-US" sz="2400" b="0" i="0" u="none" strike="noStrike" cap="none" normalizeH="0" baseline="0" dirty="0">
                <a:ln>
                  <a:noFill/>
                </a:ln>
                <a:solidFill>
                  <a:schemeClr val="tx1"/>
                </a:solidFill>
                <a:effectLst/>
              </a:rPr>
              <a:t>, from a sensor signal. </a:t>
            </a:r>
          </a:p>
          <a:p>
            <a:pPr marL="800100" lvl="1" indent="-342900" eaLnBrk="0" fontAlgn="base" hangingPunct="0">
              <a:spcBef>
                <a:spcPct val="0"/>
              </a:spcBef>
              <a:spcAft>
                <a:spcPct val="0"/>
              </a:spcAft>
              <a:buFont typeface="Wingdings" panose="05000000000000000000" pitchFamily="2" charset="2"/>
              <a:buChar char="§"/>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Wingdings" panose="05000000000000000000" pitchFamily="2" charset="2"/>
              <a:buChar char="§"/>
            </a:pPr>
            <a:r>
              <a:rPr kumimoji="0" lang="en-US" altLang="en-US" sz="2400" b="0" i="0" u="none" strike="noStrike" cap="none" normalizeH="0" baseline="0" dirty="0">
                <a:ln>
                  <a:noFill/>
                </a:ln>
                <a:solidFill>
                  <a:schemeClr val="tx1"/>
                </a:solidFill>
                <a:effectLst/>
              </a:rPr>
              <a:t>All electronic signals are susceptible to noise from various sources, such as ambient electromagnetic interference (EMI) or the sensor's own internal electronics. </a:t>
            </a:r>
          </a:p>
          <a:p>
            <a:pPr marL="800100" lvl="1" indent="-342900" eaLnBrk="0" fontAlgn="base" hangingPunct="0">
              <a:spcBef>
                <a:spcPct val="0"/>
              </a:spcBef>
              <a:spcAft>
                <a:spcPct val="0"/>
              </a:spcAft>
              <a:buFont typeface="Wingdings" panose="05000000000000000000" pitchFamily="2" charset="2"/>
              <a:buChar char="§"/>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Wingdings" panose="05000000000000000000" pitchFamily="2" charset="2"/>
              <a:buChar char="§"/>
            </a:pPr>
            <a:r>
              <a:rPr kumimoji="0" lang="en-US" altLang="en-US" sz="2400" b="0" i="0" u="none" strike="noStrike" cap="none" normalizeH="0" baseline="0" dirty="0">
                <a:ln>
                  <a:noFill/>
                </a:ln>
                <a:solidFill>
                  <a:schemeClr val="tx1"/>
                </a:solidFill>
                <a:effectLst/>
              </a:rPr>
              <a:t>This noise can obscure the true signal, leading to inaccurate readings.</a:t>
            </a:r>
          </a:p>
          <a:p>
            <a:pPr marL="800100" lvl="1" indent="-342900" eaLnBrk="0" fontAlgn="base" hangingPunct="0">
              <a:spcBef>
                <a:spcPct val="0"/>
              </a:spcBef>
              <a:spcAft>
                <a:spcPct val="0"/>
              </a:spcAft>
              <a:buFont typeface="Wingdings" panose="05000000000000000000" pitchFamily="2" charset="2"/>
              <a:buChar char="§"/>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rPr>
              <a:t>There are several types of filters, each designed to address different types of noise: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a:ln>
                  <a:noFill/>
                </a:ln>
                <a:solidFill>
                  <a:schemeClr val="tx1"/>
                </a:solidFill>
                <a:effectLst/>
              </a:rPr>
              <a:t>Low-pass filters</a:t>
            </a:r>
            <a:r>
              <a:rPr kumimoji="0" lang="en-US" altLang="en-US" sz="2400" b="0" i="0" u="none" strike="noStrike" cap="none" normalizeH="0" baseline="0" dirty="0">
                <a:ln>
                  <a:noFill/>
                </a:ln>
                <a:solidFill>
                  <a:schemeClr val="tx1"/>
                </a:solidFill>
                <a:effectLst/>
              </a:rPr>
              <a:t> </a:t>
            </a:r>
          </a:p>
          <a:p>
            <a:pPr marL="800100" lvl="1" indent="-34290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a:ln>
                  <a:noFill/>
                </a:ln>
                <a:solidFill>
                  <a:schemeClr val="tx1"/>
                </a:solidFill>
                <a:effectLst/>
              </a:rPr>
              <a:t>High-pass filters</a:t>
            </a:r>
            <a:r>
              <a:rPr kumimoji="0" lang="en-US" altLang="en-US" sz="2400" b="0" i="0" u="none" strike="noStrike" cap="none" normalizeH="0" baseline="0" dirty="0">
                <a:ln>
                  <a:noFill/>
                </a:ln>
                <a:solidFill>
                  <a:schemeClr val="tx1"/>
                </a:solidFill>
                <a:effectLst/>
              </a:rPr>
              <a:t> </a:t>
            </a:r>
          </a:p>
          <a:p>
            <a:pPr marL="800100" lvl="1" indent="-34290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a:ln>
                  <a:noFill/>
                </a:ln>
                <a:solidFill>
                  <a:schemeClr val="tx1"/>
                </a:solidFill>
                <a:effectLst/>
              </a:rPr>
              <a:t>Band-pass filters</a:t>
            </a:r>
            <a:r>
              <a:rPr kumimoji="0" lang="en-US" altLang="en-US" sz="2400" b="0" i="0" u="none" strike="noStrike" cap="none" normalizeH="0" baseline="0" dirty="0">
                <a:ln>
                  <a:noFill/>
                </a:ln>
                <a:solidFill>
                  <a:schemeClr val="tx1"/>
                </a:solidFill>
                <a:effectLst/>
              </a:rPr>
              <a:t> </a:t>
            </a:r>
          </a:p>
          <a:p>
            <a:pPr marL="800100" lvl="1" indent="-34290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a:ln>
                  <a:noFill/>
                </a:ln>
                <a:solidFill>
                  <a:schemeClr val="tx1"/>
                </a:solidFill>
                <a:effectLst/>
              </a:rPr>
              <a:t>Notch filters</a:t>
            </a:r>
            <a:r>
              <a:rPr kumimoji="0" lang="en-US" altLang="en-US" sz="24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42052675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6137" y="612645"/>
            <a:ext cx="11899726" cy="5262979"/>
          </a:xfrm>
          <a:prstGeom prst="rect">
            <a:avLst/>
          </a:prstGeom>
        </p:spPr>
        <p:txBody>
          <a:bodyPr wrap="square">
            <a:spAutoFit/>
          </a:bodyPr>
          <a:lstStyle/>
          <a:p>
            <a:pPr marL="342900" lvl="0" indent="-342900" eaLnBrk="0" fontAlgn="base" hangingPunct="0">
              <a:spcBef>
                <a:spcPct val="0"/>
              </a:spcBef>
              <a:spcAft>
                <a:spcPct val="0"/>
              </a:spcAft>
              <a:buFont typeface="Wingdings" panose="05000000000000000000" pitchFamily="2" charset="2"/>
              <a:buChar char="§"/>
            </a:pPr>
            <a:r>
              <a:rPr lang="en-US" altLang="en-US" sz="2400" b="1" dirty="0"/>
              <a:t>Low-pass filters</a:t>
            </a:r>
            <a:r>
              <a:rPr lang="en-US" altLang="en-US" sz="2400" dirty="0"/>
              <a:t> </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Low-pass filters allow low-frequency signals (the desired signal) to pass while attenuating high-frequency noise. </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This is the most common type of filter used in sensor applications, as most physical phenomena change relatively slowly.</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342900" lvl="0" indent="-342900" eaLnBrk="0" fontAlgn="base" hangingPunct="0">
              <a:spcBef>
                <a:spcPct val="0"/>
              </a:spcBef>
              <a:spcAft>
                <a:spcPct val="0"/>
              </a:spcAft>
              <a:buFont typeface="Wingdings" panose="05000000000000000000" pitchFamily="2" charset="2"/>
              <a:buChar char="§"/>
            </a:pPr>
            <a:r>
              <a:rPr lang="en-US" altLang="en-US" sz="2400" b="1" dirty="0"/>
              <a:t>High-pass filters</a:t>
            </a:r>
            <a:r>
              <a:rPr lang="en-US" altLang="en-US" sz="2400" dirty="0"/>
              <a:t> </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High-pass filters allow high-frequency signals to pass while blocking low-frequency signals. </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These can be used to remove unwanted DC offsets or slow-changing drift from a signal.</a:t>
            </a:r>
          </a:p>
        </p:txBody>
      </p:sp>
    </p:spTree>
    <p:extLst>
      <p:ext uri="{BB962C8B-B14F-4D97-AF65-F5344CB8AC3E}">
        <p14:creationId xmlns:p14="http://schemas.microsoft.com/office/powerpoint/2010/main" val="19895253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2656" y="611410"/>
            <a:ext cx="11894856" cy="4893647"/>
          </a:xfrm>
          <a:prstGeom prst="rect">
            <a:avLst/>
          </a:prstGeom>
        </p:spPr>
        <p:txBody>
          <a:bodyPr wrap="square">
            <a:spAutoFit/>
          </a:bodyPr>
          <a:lstStyle/>
          <a:p>
            <a:pPr marL="342900" lvl="0" indent="-342900" eaLnBrk="0" fontAlgn="base" hangingPunct="0">
              <a:spcBef>
                <a:spcPct val="0"/>
              </a:spcBef>
              <a:spcAft>
                <a:spcPct val="0"/>
              </a:spcAft>
              <a:buFont typeface="Wingdings" panose="05000000000000000000" pitchFamily="2" charset="2"/>
              <a:buChar char="§"/>
            </a:pPr>
            <a:r>
              <a:rPr lang="en-US" altLang="en-US" sz="2400" b="1" dirty="0"/>
              <a:t>Band-pass filters</a:t>
            </a:r>
            <a:r>
              <a:rPr lang="en-US" altLang="en-US" sz="2400" dirty="0"/>
              <a:t> </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Band-pass filters allow a specific range of frequencies to pass while rejecting frequencies both above and below that band.</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342900" lvl="0" indent="-342900" eaLnBrk="0" fontAlgn="base" hangingPunct="0">
              <a:spcBef>
                <a:spcPct val="0"/>
              </a:spcBef>
              <a:spcAft>
                <a:spcPct val="0"/>
              </a:spcAft>
              <a:buFont typeface="Wingdings" panose="05000000000000000000" pitchFamily="2" charset="2"/>
              <a:buChar char="§"/>
            </a:pPr>
            <a:r>
              <a:rPr lang="en-US" altLang="en-US" sz="2400" b="1" dirty="0"/>
              <a:t>Notch filters</a:t>
            </a:r>
            <a:r>
              <a:rPr lang="en-US" altLang="en-US" sz="2400" dirty="0"/>
              <a:t> </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Notch filters are a type of band-stop filter that rejects a very narrow band of frequencies. </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They are particularly useful for removing specific, known noise frequencies like 50/60 Hz power line noise.</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p:txBody>
      </p:sp>
    </p:spTree>
    <p:extLst>
      <p:ext uri="{BB962C8B-B14F-4D97-AF65-F5344CB8AC3E}">
        <p14:creationId xmlns:p14="http://schemas.microsoft.com/office/powerpoint/2010/main" val="34493751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7604" y="622828"/>
            <a:ext cx="11932434" cy="3785652"/>
          </a:xfrm>
          <a:prstGeom prst="rect">
            <a:avLst/>
          </a:prstGeom>
        </p:spPr>
        <p:txBody>
          <a:bodyPr wrap="square">
            <a:spAutoFit/>
          </a:bodyPr>
          <a:lstStyle/>
          <a:p>
            <a:pPr marL="342900" lvl="0" indent="-342900" eaLnBrk="0" fontAlgn="base" hangingPunct="0">
              <a:spcBef>
                <a:spcPct val="0"/>
              </a:spcBef>
              <a:spcAft>
                <a:spcPct val="0"/>
              </a:spcAft>
              <a:buFont typeface="Wingdings" panose="05000000000000000000" pitchFamily="2" charset="2"/>
              <a:buChar char="§"/>
            </a:pPr>
            <a:r>
              <a:rPr lang="en-US" altLang="en-US" sz="2400" dirty="0"/>
              <a:t>Filtering can be implemented using either analog circuits (resistors and capacitors) or digital signal processing (DSP) after the signal has been digitized. </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p>
          <a:p>
            <a:pPr marL="342900" lvl="0" indent="-342900" eaLnBrk="0" fontAlgn="base" hangingPunct="0">
              <a:spcBef>
                <a:spcPct val="0"/>
              </a:spcBef>
              <a:spcAft>
                <a:spcPct val="0"/>
              </a:spcAft>
              <a:buFont typeface="Wingdings" panose="05000000000000000000" pitchFamily="2" charset="2"/>
              <a:buChar char="§"/>
            </a:pPr>
            <a:r>
              <a:rPr lang="en-US" altLang="en-US" sz="2400" dirty="0"/>
              <a:t>Analog filtering is often performed before amplification to remove as much noise as possible before the signal is boosted.</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p>
          <a:p>
            <a:pPr marL="342900" indent="-342900">
              <a:buFont typeface="Wingdings" panose="05000000000000000000" pitchFamily="2" charset="2"/>
              <a:buChar char="§"/>
            </a:pPr>
            <a:r>
              <a:rPr lang="en-US" sz="2400" dirty="0"/>
              <a:t>Reduces noise picked up from electromagnetic interference (EMI) or other sources.</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Prevents aliasing in analog-to-digital conversion by limiting the bandwidth.</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p>
        </p:txBody>
      </p:sp>
    </p:spTree>
    <p:extLst>
      <p:ext uri="{BB962C8B-B14F-4D97-AF65-F5344CB8AC3E}">
        <p14:creationId xmlns:p14="http://schemas.microsoft.com/office/powerpoint/2010/main" val="3374189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25260" y="561306"/>
            <a:ext cx="11937304" cy="3785652"/>
          </a:xfrm>
          <a:prstGeom prst="rect">
            <a:avLst/>
          </a:prstGeom>
        </p:spPr>
        <p:txBody>
          <a:bodyPr wrap="square">
            <a:spAutoFit/>
          </a:bodyPr>
          <a:lstStyle/>
          <a:p>
            <a:r>
              <a:rPr lang="en-US" sz="2400" b="1" dirty="0"/>
              <a:t>Analog-to-Digital Conversion (ADC)</a:t>
            </a:r>
          </a:p>
          <a:p>
            <a:endParaRPr lang="en-US" sz="2400" b="1" dirty="0"/>
          </a:p>
          <a:p>
            <a:pPr marL="342900" indent="-342900">
              <a:buFont typeface="Wingdings" panose="05000000000000000000" pitchFamily="2" charset="2"/>
              <a:buChar char="§"/>
            </a:pPr>
            <a:r>
              <a:rPr lang="en-US" sz="2400" dirty="0"/>
              <a:t>Analog-to-Digital Conversion (ADC) is a critical step in sensor signal conditioning that transforms a continuous </a:t>
            </a:r>
            <a:r>
              <a:rPr lang="en-US" sz="2400" b="1" dirty="0"/>
              <a:t>analog</a:t>
            </a:r>
            <a:r>
              <a:rPr lang="en-US" sz="2400" dirty="0"/>
              <a:t> signal into a discrete </a:t>
            </a:r>
            <a:r>
              <a:rPr lang="en-US" sz="2400" b="1" dirty="0"/>
              <a:t>digital</a:t>
            </a:r>
            <a:r>
              <a:rPr lang="en-US" sz="2400" dirty="0"/>
              <a:t> one. </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This conversion is necessary because most modern microcontrollers and digital processors only understand binary data (0s and 1s). </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The ADC acts as the bridge, allowing the conditioned sensor signal to be read, stored, and analyzed by a digital system.</a:t>
            </a:r>
          </a:p>
        </p:txBody>
      </p:sp>
    </p:spTree>
    <p:extLst>
      <p:ext uri="{BB962C8B-B14F-4D97-AF65-F5344CB8AC3E}">
        <p14:creationId xmlns:p14="http://schemas.microsoft.com/office/powerpoint/2010/main" val="20042963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49713" y="538029"/>
            <a:ext cx="11937305"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rPr>
              <a:t>The conversion process involves two key steps: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sampling</a:t>
            </a:r>
            <a:r>
              <a:rPr kumimoji="0" lang="en-US" altLang="en-US" sz="2400" b="0" i="0" u="none" strike="noStrike" cap="none" normalizeH="0" baseline="0" dirty="0">
                <a:ln>
                  <a:noFill/>
                </a:ln>
                <a:solidFill>
                  <a:schemeClr val="tx1"/>
                </a:solidFill>
                <a:effectLst/>
              </a:rPr>
              <a:t> and </a:t>
            </a:r>
            <a:r>
              <a:rPr kumimoji="0" lang="en-US" altLang="en-US" sz="2400" b="1" i="0" u="none" strike="noStrike" cap="none" normalizeH="0" baseline="0" dirty="0">
                <a:ln>
                  <a:noFill/>
                </a:ln>
                <a:solidFill>
                  <a:schemeClr val="tx1"/>
                </a:solidFill>
                <a:effectLst/>
              </a:rPr>
              <a:t>quantization</a:t>
            </a:r>
            <a:r>
              <a:rPr kumimoji="0" lang="en-US" altLang="en-US" sz="24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cs typeface="Arial" panose="020B0604020202020204" pitchFamily="34" charset="0"/>
              </a:rPr>
              <a:t>Sampling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tx1"/>
                </a:solidFill>
                <a:effectLst/>
                <a:cs typeface="Arial" panose="020B0604020202020204" pitchFamily="34" charset="0"/>
              </a:rPr>
              <a:t>The ADC doesn't read the analog signal continuously.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2400" b="0" i="0" u="none" strike="noStrike" cap="none" normalizeH="0" baseline="0" dirty="0">
              <a:ln>
                <a:noFill/>
              </a:ln>
              <a:solidFill>
                <a:schemeClr val="tx1"/>
              </a:solidFill>
              <a:effectLst/>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tx1"/>
                </a:solidFill>
                <a:effectLst/>
                <a:cs typeface="Arial" panose="020B0604020202020204" pitchFamily="34" charset="0"/>
              </a:rPr>
              <a:t>Instead, it takes "snapshots" or samples of the signal's voltage at regular, precise time intervals.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2400" b="0" i="0" u="none" strike="noStrike" cap="none" normalizeH="0" baseline="0" dirty="0">
              <a:ln>
                <a:noFill/>
              </a:ln>
              <a:solidFill>
                <a:schemeClr val="tx1"/>
              </a:solidFill>
              <a:effectLst/>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tx1"/>
                </a:solidFill>
                <a:effectLst/>
                <a:cs typeface="Arial" panose="020B0604020202020204" pitchFamily="34" charset="0"/>
              </a:rPr>
              <a:t>The </a:t>
            </a:r>
            <a:r>
              <a:rPr kumimoji="0" lang="en-US" altLang="en-US" sz="2400" b="1" i="0" u="none" strike="noStrike" cap="none" normalizeH="0" baseline="0" dirty="0">
                <a:ln>
                  <a:noFill/>
                </a:ln>
                <a:solidFill>
                  <a:schemeClr val="tx1"/>
                </a:solidFill>
                <a:effectLst/>
                <a:cs typeface="Arial" panose="020B0604020202020204" pitchFamily="34" charset="0"/>
              </a:rPr>
              <a:t>sampling rate</a:t>
            </a:r>
            <a:r>
              <a:rPr kumimoji="0" lang="en-US" altLang="en-US" sz="2400" b="0" i="0" u="none" strike="noStrike" cap="none" normalizeH="0" baseline="0" dirty="0">
                <a:ln>
                  <a:noFill/>
                </a:ln>
                <a:solidFill>
                  <a:schemeClr val="tx1"/>
                </a:solidFill>
                <a:effectLst/>
                <a:cs typeface="Arial" panose="020B0604020202020204" pitchFamily="34" charset="0"/>
              </a:rPr>
              <a:t> (or sampling frequency) determines how often these snapshots are taken, and it's measured in samples per second (SPS) or hertz (Hz).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2400" b="0" i="0" u="none" strike="noStrike" cap="none" normalizeH="0" baseline="0" dirty="0">
              <a:ln>
                <a:noFill/>
              </a:ln>
              <a:solidFill>
                <a:schemeClr val="tx1"/>
              </a:solidFill>
              <a:effectLst/>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tx1"/>
                </a:solidFill>
                <a:effectLst/>
                <a:cs typeface="Arial" panose="020B0604020202020204" pitchFamily="34" charset="0"/>
              </a:rPr>
              <a:t>According to the </a:t>
            </a:r>
            <a:r>
              <a:rPr kumimoji="0" lang="en-US" altLang="en-US" sz="2400" b="1" i="0" u="none" strike="noStrike" cap="none" normalizeH="0" baseline="0" dirty="0" err="1">
                <a:ln>
                  <a:noFill/>
                </a:ln>
                <a:solidFill>
                  <a:schemeClr val="tx1"/>
                </a:solidFill>
                <a:effectLst/>
                <a:cs typeface="Arial" panose="020B0604020202020204" pitchFamily="34" charset="0"/>
              </a:rPr>
              <a:t>Nyquist</a:t>
            </a:r>
            <a:r>
              <a:rPr kumimoji="0" lang="en-US" altLang="en-US" sz="2400" b="1" i="0" u="none" strike="noStrike" cap="none" normalizeH="0" baseline="0" dirty="0">
                <a:ln>
                  <a:noFill/>
                </a:ln>
                <a:solidFill>
                  <a:schemeClr val="tx1"/>
                </a:solidFill>
                <a:effectLst/>
                <a:cs typeface="Arial" panose="020B0604020202020204" pitchFamily="34" charset="0"/>
              </a:rPr>
              <a:t>-Shannon sampling theorem</a:t>
            </a:r>
            <a:r>
              <a:rPr kumimoji="0" lang="en-US" altLang="en-US" sz="2400" b="0" i="0" u="none" strike="noStrike" cap="none" normalizeH="0" baseline="0" dirty="0">
                <a:ln>
                  <a:noFill/>
                </a:ln>
                <a:solidFill>
                  <a:schemeClr val="tx1"/>
                </a:solidFill>
                <a:effectLst/>
                <a:cs typeface="Arial" panose="020B0604020202020204" pitchFamily="34" charset="0"/>
              </a:rPr>
              <a:t>, the sampling rate must be at least twice the highest frequency component of the analog signal to accurately reproduce it digitally and avoid an issue called </a:t>
            </a:r>
            <a:r>
              <a:rPr kumimoji="0" lang="en-US" altLang="en-US" sz="2400" b="1" i="0" u="none" strike="noStrike" cap="none" normalizeH="0" baseline="0" dirty="0">
                <a:ln>
                  <a:noFill/>
                </a:ln>
                <a:solidFill>
                  <a:schemeClr val="tx1"/>
                </a:solidFill>
                <a:effectLst/>
                <a:cs typeface="Arial" panose="020B0604020202020204" pitchFamily="34" charset="0"/>
              </a:rPr>
              <a:t>aliasing</a:t>
            </a:r>
            <a:r>
              <a:rPr kumimoji="0" lang="en-US" altLang="en-US" sz="2400" b="0" i="0" u="none" strike="noStrike" cap="none" normalizeH="0" baseline="0" dirty="0">
                <a:ln>
                  <a:noFill/>
                </a:ln>
                <a:solidFill>
                  <a:schemeClr val="tx1"/>
                </a:solidFill>
                <a:effectLst/>
                <a:cs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369923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50312" y="618570"/>
            <a:ext cx="11912252" cy="4893647"/>
          </a:xfrm>
          <a:prstGeom prst="rect">
            <a:avLst/>
          </a:prstGeom>
        </p:spPr>
        <p:txBody>
          <a:bodyPr wrap="square">
            <a:spAutoFit/>
          </a:bodyPr>
          <a:lstStyle/>
          <a:p>
            <a:pPr lvl="0" eaLnBrk="0" fontAlgn="base" hangingPunct="0">
              <a:spcBef>
                <a:spcPct val="0"/>
              </a:spcBef>
              <a:spcAft>
                <a:spcPct val="0"/>
              </a:spcAft>
            </a:pPr>
            <a:r>
              <a:rPr lang="en-US" altLang="en-US" sz="2400" b="1" dirty="0">
                <a:cs typeface="Arial" panose="020B0604020202020204" pitchFamily="34" charset="0"/>
              </a:rPr>
              <a:t>Quantization </a:t>
            </a:r>
          </a:p>
          <a:p>
            <a:pPr lvl="0" eaLnBrk="0" fontAlgn="base" hangingPunct="0">
              <a:spcBef>
                <a:spcPct val="0"/>
              </a:spcBef>
              <a:spcAft>
                <a:spcPct val="0"/>
              </a:spcAft>
            </a:pPr>
            <a:endParaRPr lang="en-US" altLang="en-US" sz="2400" b="1" dirty="0">
              <a:cs typeface="Arial" panose="020B0604020202020204" pitchFamily="34" charset="0"/>
            </a:endParaRPr>
          </a:p>
          <a:p>
            <a:pPr marL="342900" lvl="0" indent="-342900" eaLnBrk="0" fontAlgn="base" hangingPunct="0">
              <a:spcBef>
                <a:spcPct val="0"/>
              </a:spcBef>
              <a:spcAft>
                <a:spcPct val="0"/>
              </a:spcAft>
              <a:buFont typeface="Wingdings" panose="05000000000000000000" pitchFamily="2" charset="2"/>
              <a:buChar char="§"/>
            </a:pPr>
            <a:r>
              <a:rPr lang="en-US" altLang="en-US" sz="2400" dirty="0">
                <a:cs typeface="Arial" panose="020B0604020202020204" pitchFamily="34" charset="0"/>
              </a:rPr>
              <a:t>Once a sample is taken, the ADC approximates its continuous voltage value to the nearest discrete level. </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cs typeface="Arial" panose="020B0604020202020204" pitchFamily="34" charset="0"/>
            </a:endParaRPr>
          </a:p>
          <a:p>
            <a:pPr marL="342900" lvl="0" indent="-342900" eaLnBrk="0" fontAlgn="base" hangingPunct="0">
              <a:spcBef>
                <a:spcPct val="0"/>
              </a:spcBef>
              <a:spcAft>
                <a:spcPct val="0"/>
              </a:spcAft>
              <a:buFont typeface="Wingdings" panose="05000000000000000000" pitchFamily="2" charset="2"/>
              <a:buChar char="§"/>
            </a:pPr>
            <a:r>
              <a:rPr lang="en-US" altLang="en-US" sz="2400" dirty="0">
                <a:cs typeface="Arial" panose="020B0604020202020204" pitchFamily="34" charset="0"/>
              </a:rPr>
              <a:t>The number of available discrete levels is determined by the ADC's </a:t>
            </a:r>
            <a:r>
              <a:rPr lang="en-US" altLang="en-US" sz="2400" b="1" dirty="0">
                <a:cs typeface="Arial" panose="020B0604020202020204" pitchFamily="34" charset="0"/>
              </a:rPr>
              <a:t>resolution</a:t>
            </a:r>
            <a:r>
              <a:rPr lang="en-US" altLang="en-US" sz="2400" dirty="0">
                <a:cs typeface="Arial" panose="020B0604020202020204" pitchFamily="34" charset="0"/>
              </a:rPr>
              <a:t>, which is expressed in </a:t>
            </a:r>
            <a:r>
              <a:rPr lang="en-US" altLang="en-US" sz="2400" b="1" dirty="0">
                <a:cs typeface="Arial" panose="020B0604020202020204" pitchFamily="34" charset="0"/>
              </a:rPr>
              <a:t>bits</a:t>
            </a:r>
            <a:r>
              <a:rPr lang="en-US" altLang="en-US" sz="2400" dirty="0">
                <a:cs typeface="Arial" panose="020B0604020202020204" pitchFamily="34" charset="0"/>
              </a:rPr>
              <a:t>.</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cs typeface="Arial" panose="020B0604020202020204" pitchFamily="34" charset="0"/>
            </a:endParaRPr>
          </a:p>
          <a:p>
            <a:pPr marL="342900" lvl="0" indent="-342900" eaLnBrk="0" fontAlgn="base" hangingPunct="0">
              <a:spcBef>
                <a:spcPct val="0"/>
              </a:spcBef>
              <a:spcAft>
                <a:spcPct val="0"/>
              </a:spcAft>
              <a:buFont typeface="Wingdings" panose="05000000000000000000" pitchFamily="2" charset="2"/>
              <a:buChar char="§"/>
            </a:pPr>
            <a:r>
              <a:rPr lang="en-US" altLang="en-US" sz="2400" dirty="0">
                <a:cs typeface="Arial" panose="020B0604020202020204" pitchFamily="34" charset="0"/>
              </a:rPr>
              <a:t> An n-bit ADC has 2n distinct output levels. For example, a 10-bit ADC has 210=1024 possible output values, from 0 to 1023. </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cs typeface="Arial" panose="020B0604020202020204" pitchFamily="34" charset="0"/>
            </a:endParaRPr>
          </a:p>
          <a:p>
            <a:pPr marL="342900" lvl="0" indent="-342900" eaLnBrk="0" fontAlgn="base" hangingPunct="0">
              <a:spcBef>
                <a:spcPct val="0"/>
              </a:spcBef>
              <a:spcAft>
                <a:spcPct val="0"/>
              </a:spcAft>
              <a:buFont typeface="Wingdings" panose="05000000000000000000" pitchFamily="2" charset="2"/>
              <a:buChar char="§"/>
            </a:pPr>
            <a:r>
              <a:rPr lang="en-US" altLang="en-US" sz="2400" dirty="0">
                <a:cs typeface="Arial" panose="020B0604020202020204" pitchFamily="34" charset="0"/>
              </a:rPr>
              <a:t>Higher resolution means more discrete levels, which results in a more precise digital representation of the analog signal and less </a:t>
            </a:r>
            <a:r>
              <a:rPr lang="en-US" altLang="en-US" sz="2400" b="1" dirty="0">
                <a:cs typeface="Arial" panose="020B0604020202020204" pitchFamily="34" charset="0"/>
              </a:rPr>
              <a:t>quantization error</a:t>
            </a:r>
            <a:r>
              <a:rPr lang="en-US" altLang="en-US" sz="2400" dirty="0">
                <a:cs typeface="Arial" panose="020B0604020202020204" pitchFamily="34" charset="0"/>
              </a:rPr>
              <a:t>.</a:t>
            </a:r>
          </a:p>
        </p:txBody>
      </p:sp>
    </p:spTree>
    <p:extLst>
      <p:ext uri="{BB962C8B-B14F-4D97-AF65-F5344CB8AC3E}">
        <p14:creationId xmlns:p14="http://schemas.microsoft.com/office/powerpoint/2010/main" val="350147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0130" y="611410"/>
            <a:ext cx="11907382" cy="5262979"/>
          </a:xfrm>
          <a:prstGeom prst="rect">
            <a:avLst/>
          </a:prstGeom>
        </p:spPr>
        <p:txBody>
          <a:bodyPr wrap="square">
            <a:spAutoFit/>
          </a:bodyPr>
          <a:lstStyle/>
          <a:p>
            <a:r>
              <a:rPr lang="en-US" sz="2400" b="1" dirty="0"/>
              <a:t>Applications of Sensors Cond…</a:t>
            </a:r>
          </a:p>
          <a:p>
            <a:endParaRPr lang="en-US" sz="2400" dirty="0"/>
          </a:p>
          <a:p>
            <a:pPr marL="342900" indent="-342900">
              <a:buFont typeface="Wingdings" panose="05000000000000000000" pitchFamily="2" charset="2"/>
              <a:buChar char="§"/>
            </a:pPr>
            <a:r>
              <a:rPr lang="en-US" sz="2400" dirty="0"/>
              <a:t>Healthcare</a:t>
            </a:r>
          </a:p>
          <a:p>
            <a:pPr marL="342900" indent="-342900">
              <a:buFont typeface="Wingdings" panose="05000000000000000000" pitchFamily="2" charset="2"/>
              <a:buChar char="§"/>
            </a:pPr>
            <a:endParaRPr lang="en-US" sz="2400" dirty="0"/>
          </a:p>
          <a:p>
            <a:pPr marL="800100" lvl="1" indent="-342900">
              <a:buFont typeface="Arial" panose="020B0604020202020204" pitchFamily="34" charset="0"/>
              <a:buChar char="•"/>
            </a:pPr>
            <a:r>
              <a:rPr lang="en-US" sz="2400" dirty="0"/>
              <a:t>Biosensors for glucose monitoring, vital sign sensors for ICUs, and diagnostic medical instruments.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Heart rate and ECG sensors</a:t>
            </a:r>
            <a:r>
              <a:rPr lang="en-US" sz="2400" dirty="0"/>
              <a:t>: Monitor vital signs in wearables and hospital equipment.</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Temperature sensors</a:t>
            </a:r>
            <a:r>
              <a:rPr lang="en-US" sz="2400" dirty="0"/>
              <a:t>: Track patient health and manage incubators.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Glucose sensors</a:t>
            </a:r>
            <a:r>
              <a:rPr lang="en-US" sz="2400" dirty="0"/>
              <a:t>: Help diabetics manage blood sugar levels.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Imaging sensors</a:t>
            </a:r>
            <a:r>
              <a:rPr lang="en-US" sz="2400" dirty="0"/>
              <a:t>: Power X-rays, MRIs, and ultrasound machines.</a:t>
            </a:r>
          </a:p>
        </p:txBody>
      </p:sp>
    </p:spTree>
    <p:extLst>
      <p:ext uri="{BB962C8B-B14F-4D97-AF65-F5344CB8AC3E}">
        <p14:creationId xmlns:p14="http://schemas.microsoft.com/office/powerpoint/2010/main" val="30538644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7786" y="622117"/>
            <a:ext cx="11924778" cy="3416320"/>
          </a:xfrm>
          <a:prstGeom prst="rect">
            <a:avLst/>
          </a:prstGeom>
        </p:spPr>
        <p:txBody>
          <a:bodyPr wrap="square">
            <a:spAutoFit/>
          </a:bodyPr>
          <a:lstStyle/>
          <a:p>
            <a:r>
              <a:rPr lang="en-US" sz="2400" b="1" dirty="0"/>
              <a:t>Input Range Matching </a:t>
            </a:r>
          </a:p>
          <a:p>
            <a:endParaRPr lang="en-US" sz="2400" dirty="0"/>
          </a:p>
          <a:p>
            <a:pPr marL="800100" lvl="1" indent="-342900">
              <a:buFont typeface="Wingdings" panose="05000000000000000000" pitchFamily="2" charset="2"/>
              <a:buChar char="§"/>
            </a:pPr>
            <a:r>
              <a:rPr lang="en-US" sz="2400" dirty="0"/>
              <a:t>The sensor signal conditioning amplifies and scales the sensor output to match the ADC input range, maximizing use of the full range for better resolution and accuracy.</a:t>
            </a:r>
          </a:p>
          <a:p>
            <a:pPr marL="800100" lvl="1" indent="-342900">
              <a:buFont typeface="Wingdings" panose="05000000000000000000" pitchFamily="2" charset="2"/>
              <a:buChar char="§"/>
            </a:pPr>
            <a:endParaRPr lang="en-US" sz="2400" dirty="0"/>
          </a:p>
          <a:p>
            <a:r>
              <a:rPr lang="en-US" sz="2400" b="1" dirty="0"/>
              <a:t>Anti-aliasing Filtering</a:t>
            </a:r>
          </a:p>
          <a:p>
            <a:endParaRPr lang="en-US" sz="2400" b="1" dirty="0"/>
          </a:p>
          <a:p>
            <a:pPr marL="800100" lvl="1" indent="-342900">
              <a:buFont typeface="Wingdings" panose="05000000000000000000" pitchFamily="2" charset="2"/>
              <a:buChar char="§"/>
            </a:pPr>
            <a:r>
              <a:rPr lang="en-US" sz="2400" dirty="0"/>
              <a:t>Before conversion, low-pass filters remove high-frequency noise that could interfere with sampling, preventing distortion in digital output.</a:t>
            </a:r>
            <a:endParaRPr lang="en-US" sz="2400" b="0" i="0" dirty="0">
              <a:effectLst/>
            </a:endParaRPr>
          </a:p>
        </p:txBody>
      </p:sp>
    </p:spTree>
    <p:extLst>
      <p:ext uri="{BB962C8B-B14F-4D97-AF65-F5344CB8AC3E}">
        <p14:creationId xmlns:p14="http://schemas.microsoft.com/office/powerpoint/2010/main" val="26056220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39873" y="608186"/>
            <a:ext cx="11912254"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ADC Characteristics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Resolution</a:t>
            </a:r>
            <a:r>
              <a:rPr kumimoji="0" lang="en-US" altLang="en-US" sz="2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Wingdings" panose="05000000000000000000" pitchFamily="2" charset="2"/>
              <a:buChar char="§"/>
            </a:pPr>
            <a:r>
              <a:rPr kumimoji="0" lang="en-US" altLang="en-US" sz="2400" b="0" i="0" u="none" strike="noStrike" cap="none" normalizeH="0" baseline="0" dirty="0">
                <a:ln>
                  <a:noFill/>
                </a:ln>
                <a:solidFill>
                  <a:schemeClr val="tx1"/>
                </a:solidFill>
                <a:effectLst/>
              </a:rPr>
              <a:t>The number of bits in the ADC's output, which determines the precision of the conversion. </a:t>
            </a:r>
          </a:p>
          <a:p>
            <a:pPr marL="800100" lvl="1" indent="-342900" eaLnBrk="0" fontAlgn="base" hangingPunct="0">
              <a:spcBef>
                <a:spcPct val="0"/>
              </a:spcBef>
              <a:spcAft>
                <a:spcPct val="0"/>
              </a:spcAft>
              <a:buFont typeface="Wingdings" panose="05000000000000000000" pitchFamily="2" charset="2"/>
              <a:buChar char="§"/>
            </a:pPr>
            <a:r>
              <a:rPr kumimoji="0" lang="en-US" altLang="en-US" sz="2400" b="0" i="0" u="none" strike="noStrike" cap="none" normalizeH="0" baseline="0" dirty="0">
                <a:ln>
                  <a:noFill/>
                </a:ln>
                <a:solidFill>
                  <a:schemeClr val="tx1"/>
                </a:solidFill>
                <a:effectLst/>
              </a:rPr>
              <a:t>A higher-bit ADC provides a more accurate digital representation.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Sampling Rate</a:t>
            </a:r>
            <a:r>
              <a:rPr kumimoji="0" lang="en-US" altLang="en-US" sz="2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Wingdings" panose="05000000000000000000" pitchFamily="2" charset="2"/>
              <a:buChar char="§"/>
            </a:pPr>
            <a:r>
              <a:rPr kumimoji="0" lang="en-US" altLang="en-US" sz="2400" b="0" i="0" u="none" strike="noStrike" cap="none" normalizeH="0" baseline="0" dirty="0">
                <a:ln>
                  <a:noFill/>
                </a:ln>
                <a:solidFill>
                  <a:schemeClr val="tx1"/>
                </a:solidFill>
                <a:effectLst/>
              </a:rPr>
              <a:t>The speed at which the ADC takes samples. </a:t>
            </a:r>
          </a:p>
          <a:p>
            <a:pPr marL="800100" lvl="1" indent="-342900" eaLnBrk="0" fontAlgn="base" hangingPunct="0">
              <a:spcBef>
                <a:spcPct val="0"/>
              </a:spcBef>
              <a:spcAft>
                <a:spcPct val="0"/>
              </a:spcAft>
              <a:buFont typeface="Wingdings" panose="05000000000000000000" pitchFamily="2" charset="2"/>
              <a:buChar char="§"/>
            </a:pPr>
            <a:r>
              <a:rPr kumimoji="0" lang="en-US" altLang="en-US" sz="2400" b="0" i="0" u="none" strike="noStrike" cap="none" normalizeH="0" baseline="0" dirty="0">
                <a:ln>
                  <a:noFill/>
                </a:ln>
                <a:solidFill>
                  <a:schemeClr val="tx1"/>
                </a:solidFill>
                <a:effectLst/>
              </a:rPr>
              <a:t>A higher sampling rate is needed for fast-changing signals (high-frequency signals) to prevent data loss or distortion.</a:t>
            </a:r>
          </a:p>
        </p:txBody>
      </p:sp>
    </p:spTree>
    <p:extLst>
      <p:ext uri="{BB962C8B-B14F-4D97-AF65-F5344CB8AC3E}">
        <p14:creationId xmlns:p14="http://schemas.microsoft.com/office/powerpoint/2010/main" val="29859537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62838" y="597777"/>
            <a:ext cx="11903303" cy="2677656"/>
          </a:xfrm>
          <a:prstGeom prst="rect">
            <a:avLst/>
          </a:prstGeom>
        </p:spPr>
        <p:txBody>
          <a:bodyPr wrap="square">
            <a:spAutoFit/>
          </a:bodyPr>
          <a:lstStyle/>
          <a:p>
            <a:pPr lvl="0" eaLnBrk="0" fontAlgn="base" hangingPunct="0">
              <a:spcBef>
                <a:spcPct val="0"/>
              </a:spcBef>
              <a:spcAft>
                <a:spcPct val="0"/>
              </a:spcAft>
            </a:pPr>
            <a:r>
              <a:rPr lang="en-US" altLang="en-US" sz="2400" b="1" dirty="0"/>
              <a:t>Accuracy and Linearity</a:t>
            </a:r>
            <a:r>
              <a:rPr lang="en-US" altLang="en-US" sz="2400" dirty="0"/>
              <a:t>: </a:t>
            </a:r>
          </a:p>
          <a:p>
            <a:pPr lvl="0" eaLnBrk="0" fontAlgn="base" hangingPunct="0">
              <a:spcBef>
                <a:spcPct val="0"/>
              </a:spcBef>
              <a:spcAft>
                <a:spcPct val="0"/>
              </a:spcAft>
            </a:pPr>
            <a:endParaRPr lang="en-US" altLang="en-US" sz="2400" dirty="0"/>
          </a:p>
          <a:p>
            <a:pPr marL="342900" lvl="0" indent="-342900" eaLnBrk="0" fontAlgn="base" hangingPunct="0">
              <a:spcBef>
                <a:spcPct val="0"/>
              </a:spcBef>
              <a:spcAft>
                <a:spcPct val="0"/>
              </a:spcAft>
              <a:buFont typeface="Wingdings" panose="05000000000000000000" pitchFamily="2" charset="2"/>
              <a:buChar char="§"/>
            </a:pPr>
            <a:r>
              <a:rPr lang="en-US" altLang="en-US" sz="2400" dirty="0"/>
              <a:t>These parameters describe how well the ADC's digital output corresponds to the actual analog input. </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p>
          <a:p>
            <a:pPr marL="342900" lvl="0" indent="-342900" eaLnBrk="0" fontAlgn="base" hangingPunct="0">
              <a:spcBef>
                <a:spcPct val="0"/>
              </a:spcBef>
              <a:spcAft>
                <a:spcPct val="0"/>
              </a:spcAft>
              <a:buFont typeface="Wingdings" panose="05000000000000000000" pitchFamily="2" charset="2"/>
              <a:buChar char="§"/>
            </a:pPr>
            <a:r>
              <a:rPr lang="en-US" altLang="en-US" sz="2400" b="1" dirty="0"/>
              <a:t>Integral Nonlinearity (INL)</a:t>
            </a:r>
            <a:r>
              <a:rPr lang="en-US" altLang="en-US" sz="2400" dirty="0"/>
              <a:t> and </a:t>
            </a:r>
            <a:r>
              <a:rPr lang="en-US" altLang="en-US" sz="2400" b="1" dirty="0"/>
              <a:t>Differential Nonlinearity (DNL)</a:t>
            </a:r>
            <a:r>
              <a:rPr lang="en-US" altLang="en-US" sz="2400" dirty="0"/>
              <a:t> are common metrics used to measure an ADC's linearity.</a:t>
            </a:r>
            <a:endParaRPr lang="en-US" altLang="en-US" dirty="0">
              <a:latin typeface="Arial" panose="020B0604020202020204" pitchFamily="34" charset="0"/>
            </a:endParaRPr>
          </a:p>
        </p:txBody>
      </p:sp>
    </p:spTree>
    <p:extLst>
      <p:ext uri="{BB962C8B-B14F-4D97-AF65-F5344CB8AC3E}">
        <p14:creationId xmlns:p14="http://schemas.microsoft.com/office/powerpoint/2010/main" val="37191353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27348" y="592743"/>
            <a:ext cx="11937303"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Common ADC Architectures for Sensor Systems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rPr>
              <a:t>Different ADC architectures offer trade-offs between speed, resolution, power consumption, and cost.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Successive Approximation Register (SAR) ADC</a:t>
            </a:r>
          </a:p>
          <a:p>
            <a:pPr marL="0" marR="0" lvl="0" indent="0" algn="l" defTabSz="914400" rtl="0" eaLnBrk="0" fontAlgn="base" latinLnBrk="0" hangingPunct="0">
              <a:lnSpc>
                <a:spcPct val="100000"/>
              </a:lnSpc>
              <a:spcBef>
                <a:spcPct val="0"/>
              </a:spcBef>
              <a:spcAft>
                <a:spcPct val="0"/>
              </a:spcAft>
              <a:buClrTx/>
              <a:buSzTx/>
              <a:tabLst/>
            </a:pPr>
            <a:endParaRPr lang="en-US" altLang="en-US" sz="2400" dirty="0"/>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tx1"/>
                </a:solidFill>
                <a:effectLst/>
              </a:rPr>
              <a:t>This is one of the most common types. SAR ADCs are versatile, offering a good balance of speed (up to a few </a:t>
            </a:r>
            <a:r>
              <a:rPr kumimoji="0" lang="en-US" altLang="en-US" sz="2400" b="0" i="0" u="none" strike="noStrike" cap="none" normalizeH="0" baseline="0" dirty="0" err="1">
                <a:ln>
                  <a:noFill/>
                </a:ln>
                <a:solidFill>
                  <a:schemeClr val="tx1"/>
                </a:solidFill>
                <a:effectLst/>
              </a:rPr>
              <a:t>Msps</a:t>
            </a:r>
            <a:r>
              <a:rPr kumimoji="0" lang="en-US" altLang="en-US" sz="2400" b="0" i="0" u="none" strike="noStrike" cap="none" normalizeH="0" baseline="0" dirty="0">
                <a:ln>
                  <a:noFill/>
                </a:ln>
                <a:solidFill>
                  <a:schemeClr val="tx1"/>
                </a:solidFill>
                <a:effectLst/>
              </a:rPr>
              <a:t>) and resolution (typically 8 to 16 bits).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2400"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tx1"/>
                </a:solidFill>
                <a:effectLst/>
              </a:rPr>
              <a:t>They're widely used in a variety of midrange applications.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245429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27348" y="586358"/>
            <a:ext cx="11937304" cy="6001643"/>
          </a:xfrm>
          <a:prstGeom prst="rect">
            <a:avLst/>
          </a:prstGeom>
        </p:spPr>
        <p:txBody>
          <a:bodyPr wrap="square">
            <a:spAutoFit/>
          </a:bodyPr>
          <a:lstStyle/>
          <a:p>
            <a:pPr lvl="0" eaLnBrk="0" fontAlgn="base" hangingPunct="0">
              <a:spcBef>
                <a:spcPct val="0"/>
              </a:spcBef>
              <a:spcAft>
                <a:spcPct val="0"/>
              </a:spcAft>
            </a:pPr>
            <a:r>
              <a:rPr lang="en-US" altLang="en-US" sz="2400" b="1" dirty="0"/>
              <a:t>Delta-Sigma (ΔΣ) ADC</a:t>
            </a:r>
          </a:p>
          <a:p>
            <a:pPr lvl="0" eaLnBrk="0" fontAlgn="base" hangingPunct="0">
              <a:spcBef>
                <a:spcPct val="0"/>
              </a:spcBef>
              <a:spcAft>
                <a:spcPct val="0"/>
              </a:spcAft>
            </a:pPr>
            <a:endParaRPr lang="en-US" altLang="en-US" sz="2400" b="1" dirty="0"/>
          </a:p>
          <a:p>
            <a:pPr marL="342900" lvl="0" indent="-342900" eaLnBrk="0" fontAlgn="base" hangingPunct="0">
              <a:spcBef>
                <a:spcPct val="0"/>
              </a:spcBef>
              <a:spcAft>
                <a:spcPct val="0"/>
              </a:spcAft>
              <a:buFont typeface="Wingdings" panose="05000000000000000000" pitchFamily="2" charset="2"/>
              <a:buChar char="§"/>
            </a:pPr>
            <a:r>
              <a:rPr lang="en-US" altLang="en-US" sz="2400" dirty="0"/>
              <a:t>This architecture excels at high-resolution conversions (up to 24 bits or more) for low-speed, low-frequency signals. </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p>
          <a:p>
            <a:pPr marL="342900" lvl="0" indent="-342900" eaLnBrk="0" fontAlgn="base" hangingPunct="0">
              <a:spcBef>
                <a:spcPct val="0"/>
              </a:spcBef>
              <a:spcAft>
                <a:spcPct val="0"/>
              </a:spcAft>
              <a:buFont typeface="Wingdings" panose="05000000000000000000" pitchFamily="2" charset="2"/>
              <a:buChar char="§"/>
            </a:pPr>
            <a:r>
              <a:rPr lang="en-US" altLang="en-US" sz="2400" dirty="0"/>
              <a:t>They use oversampling and noise shaping to achieve high accuracy, making them ideal for precision applications like temperature or weight measurements.</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p>
          <a:p>
            <a:pPr lvl="0" eaLnBrk="0" fontAlgn="base" hangingPunct="0">
              <a:spcBef>
                <a:spcPct val="0"/>
              </a:spcBef>
              <a:spcAft>
                <a:spcPct val="0"/>
              </a:spcAft>
            </a:pPr>
            <a:r>
              <a:rPr lang="en-US" altLang="en-US" sz="2400" b="1" dirty="0"/>
              <a:t>Flash ADC</a:t>
            </a:r>
          </a:p>
          <a:p>
            <a:pPr lvl="0" eaLnBrk="0" fontAlgn="base" hangingPunct="0">
              <a:spcBef>
                <a:spcPct val="0"/>
              </a:spcBef>
              <a:spcAft>
                <a:spcPct val="0"/>
              </a:spcAft>
            </a:pPr>
            <a:endParaRPr lang="en-US" altLang="en-US" sz="2400" b="1" dirty="0"/>
          </a:p>
          <a:p>
            <a:pPr marL="342900" lvl="0" indent="-342900" eaLnBrk="0" fontAlgn="base" hangingPunct="0">
              <a:spcBef>
                <a:spcPct val="0"/>
              </a:spcBef>
              <a:spcAft>
                <a:spcPct val="0"/>
              </a:spcAft>
              <a:buFont typeface="Wingdings" panose="05000000000000000000" pitchFamily="2" charset="2"/>
              <a:buChar char="§"/>
            </a:pPr>
            <a:r>
              <a:rPr lang="en-US" altLang="en-US" sz="2400" dirty="0"/>
              <a:t>Known for its extreme speed (hundreds of </a:t>
            </a:r>
            <a:r>
              <a:rPr lang="en-US" altLang="en-US" sz="2400" dirty="0" err="1"/>
              <a:t>Msps</a:t>
            </a:r>
            <a:r>
              <a:rPr lang="en-US" altLang="en-US" sz="2400" dirty="0"/>
              <a:t> or even </a:t>
            </a:r>
            <a:r>
              <a:rPr lang="en-US" altLang="en-US" sz="2400" dirty="0" err="1"/>
              <a:t>Gsps</a:t>
            </a:r>
            <a:r>
              <a:rPr lang="en-US" altLang="en-US" sz="2400" dirty="0"/>
              <a:t>), the Flash ADC is the fastest type of converter. </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p>
          <a:p>
            <a:pPr marL="342900" lvl="0" indent="-342900" eaLnBrk="0" fontAlgn="base" hangingPunct="0">
              <a:spcBef>
                <a:spcPct val="0"/>
              </a:spcBef>
              <a:spcAft>
                <a:spcPct val="0"/>
              </a:spcAft>
              <a:buFont typeface="Wingdings" panose="05000000000000000000" pitchFamily="2" charset="2"/>
              <a:buChar char="§"/>
            </a:pPr>
            <a:r>
              <a:rPr lang="en-US" altLang="en-US" sz="2400" dirty="0"/>
              <a:t>However, it requires a large number of components, making it expensive and power-hungry. It's used in high-frequency applications like digital oscilloscopes or high-speed data acquisition.</a:t>
            </a:r>
          </a:p>
        </p:txBody>
      </p:sp>
    </p:spTree>
    <p:extLst>
      <p:ext uri="{BB962C8B-B14F-4D97-AF65-F5344CB8AC3E}">
        <p14:creationId xmlns:p14="http://schemas.microsoft.com/office/powerpoint/2010/main" val="6105208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graphicFrame>
        <p:nvGraphicFramePr>
          <p:cNvPr id="2" name="Table 1"/>
          <p:cNvGraphicFramePr>
            <a:graphicFrameLocks noGrp="1"/>
          </p:cNvGraphicFramePr>
          <p:nvPr>
            <p:extLst>
              <p:ext uri="{D42A27DB-BD31-4B8C-83A1-F6EECF244321}">
                <p14:modId xmlns:p14="http://schemas.microsoft.com/office/powerpoint/2010/main" val="2108820616"/>
              </p:ext>
            </p:extLst>
          </p:nvPr>
        </p:nvGraphicFramePr>
        <p:xfrm>
          <a:off x="615341" y="1465545"/>
          <a:ext cx="10961318" cy="2743200"/>
        </p:xfrm>
        <a:graphic>
          <a:graphicData uri="http://schemas.openxmlformats.org/drawingml/2006/table">
            <a:tbl>
              <a:tblPr>
                <a:tableStyleId>{D7AC3CCA-C797-4891-BE02-D94E43425B78}</a:tableStyleId>
              </a:tblPr>
              <a:tblGrid>
                <a:gridCol w="4166259">
                  <a:extLst>
                    <a:ext uri="{9D8B030D-6E8A-4147-A177-3AD203B41FA5}">
                      <a16:colId xmlns:a16="http://schemas.microsoft.com/office/drawing/2014/main" val="4076037278"/>
                    </a:ext>
                  </a:extLst>
                </a:gridCol>
                <a:gridCol w="6795059">
                  <a:extLst>
                    <a:ext uri="{9D8B030D-6E8A-4147-A177-3AD203B41FA5}">
                      <a16:colId xmlns:a16="http://schemas.microsoft.com/office/drawing/2014/main" val="4187618249"/>
                    </a:ext>
                  </a:extLst>
                </a:gridCol>
              </a:tblGrid>
              <a:tr h="116973">
                <a:tc>
                  <a:txBody>
                    <a:bodyPr/>
                    <a:lstStyle/>
                    <a:p>
                      <a:r>
                        <a:rPr lang="en-US" sz="2400" b="1" dirty="0"/>
                        <a:t>Parameter</a:t>
                      </a:r>
                    </a:p>
                  </a:txBody>
                  <a:tcPr anchor="ctr"/>
                </a:tc>
                <a:tc>
                  <a:txBody>
                    <a:bodyPr/>
                    <a:lstStyle/>
                    <a:p>
                      <a:r>
                        <a:rPr lang="en-US" sz="2400" b="1" dirty="0"/>
                        <a:t>Description</a:t>
                      </a:r>
                    </a:p>
                  </a:txBody>
                  <a:tcPr anchor="ctr"/>
                </a:tc>
                <a:extLst>
                  <a:ext uri="{0D108BD9-81ED-4DB2-BD59-A6C34878D82A}">
                    <a16:rowId xmlns:a16="http://schemas.microsoft.com/office/drawing/2014/main" val="2721132282"/>
                  </a:ext>
                </a:extLst>
              </a:tr>
              <a:tr h="0">
                <a:tc>
                  <a:txBody>
                    <a:bodyPr/>
                    <a:lstStyle/>
                    <a:p>
                      <a:r>
                        <a:rPr lang="en-US" sz="2400" dirty="0"/>
                        <a:t>Resolution</a:t>
                      </a:r>
                    </a:p>
                  </a:txBody>
                  <a:tcPr anchor="ctr"/>
                </a:tc>
                <a:tc>
                  <a:txBody>
                    <a:bodyPr/>
                    <a:lstStyle/>
                    <a:p>
                      <a:r>
                        <a:rPr lang="en-US" sz="2400"/>
                        <a:t>Number of bits (e.g., 12-bit ADC gives 4096 levels)</a:t>
                      </a:r>
                    </a:p>
                  </a:txBody>
                  <a:tcPr anchor="ctr"/>
                </a:tc>
                <a:extLst>
                  <a:ext uri="{0D108BD9-81ED-4DB2-BD59-A6C34878D82A}">
                    <a16:rowId xmlns:a16="http://schemas.microsoft.com/office/drawing/2014/main" val="2555769007"/>
                  </a:ext>
                </a:extLst>
              </a:tr>
              <a:tr h="0">
                <a:tc>
                  <a:txBody>
                    <a:bodyPr/>
                    <a:lstStyle/>
                    <a:p>
                      <a:r>
                        <a:rPr lang="en-US" sz="2400" dirty="0"/>
                        <a:t>Sampling Rate</a:t>
                      </a:r>
                    </a:p>
                  </a:txBody>
                  <a:tcPr anchor="ctr"/>
                </a:tc>
                <a:tc>
                  <a:txBody>
                    <a:bodyPr/>
                    <a:lstStyle/>
                    <a:p>
                      <a:r>
                        <a:rPr lang="en-US" sz="2400" dirty="0"/>
                        <a:t>How often the signal is sampled (Hz)</a:t>
                      </a:r>
                    </a:p>
                  </a:txBody>
                  <a:tcPr anchor="ctr"/>
                </a:tc>
                <a:extLst>
                  <a:ext uri="{0D108BD9-81ED-4DB2-BD59-A6C34878D82A}">
                    <a16:rowId xmlns:a16="http://schemas.microsoft.com/office/drawing/2014/main" val="3007801787"/>
                  </a:ext>
                </a:extLst>
              </a:tr>
              <a:tr h="0">
                <a:tc>
                  <a:txBody>
                    <a:bodyPr/>
                    <a:lstStyle/>
                    <a:p>
                      <a:r>
                        <a:rPr lang="en-US" sz="2400" dirty="0"/>
                        <a:t>Input Range</a:t>
                      </a:r>
                    </a:p>
                  </a:txBody>
                  <a:tcPr anchor="ctr"/>
                </a:tc>
                <a:tc>
                  <a:txBody>
                    <a:bodyPr/>
                    <a:lstStyle/>
                    <a:p>
                      <a:r>
                        <a:rPr lang="en-US" sz="2400" dirty="0"/>
                        <a:t>Voltage range the ADC can accept</a:t>
                      </a:r>
                    </a:p>
                  </a:txBody>
                  <a:tcPr anchor="ctr"/>
                </a:tc>
                <a:extLst>
                  <a:ext uri="{0D108BD9-81ED-4DB2-BD59-A6C34878D82A}">
                    <a16:rowId xmlns:a16="http://schemas.microsoft.com/office/drawing/2014/main" val="3915404001"/>
                  </a:ext>
                </a:extLst>
              </a:tr>
              <a:tr h="0">
                <a:tc>
                  <a:txBody>
                    <a:bodyPr/>
                    <a:lstStyle/>
                    <a:p>
                      <a:r>
                        <a:rPr lang="en-US" sz="2400"/>
                        <a:t>Accuracy</a:t>
                      </a:r>
                    </a:p>
                  </a:txBody>
                  <a:tcPr anchor="ctr"/>
                </a:tc>
                <a:tc>
                  <a:txBody>
                    <a:bodyPr/>
                    <a:lstStyle/>
                    <a:p>
                      <a:r>
                        <a:rPr lang="en-US" sz="2400" dirty="0"/>
                        <a:t>How close the digital value is to the actual signal</a:t>
                      </a:r>
                    </a:p>
                  </a:txBody>
                  <a:tcPr anchor="ctr"/>
                </a:tc>
                <a:extLst>
                  <a:ext uri="{0D108BD9-81ED-4DB2-BD59-A6C34878D82A}">
                    <a16:rowId xmlns:a16="http://schemas.microsoft.com/office/drawing/2014/main" val="3027901133"/>
                  </a:ext>
                </a:extLst>
              </a:tr>
              <a:tr h="0">
                <a:tc>
                  <a:txBody>
                    <a:bodyPr/>
                    <a:lstStyle/>
                    <a:p>
                      <a:r>
                        <a:rPr lang="en-US" sz="2400"/>
                        <a:t>SNR</a:t>
                      </a:r>
                    </a:p>
                  </a:txBody>
                  <a:tcPr anchor="ctr"/>
                </a:tc>
                <a:tc>
                  <a:txBody>
                    <a:bodyPr/>
                    <a:lstStyle/>
                    <a:p>
                      <a:r>
                        <a:rPr lang="en-US" sz="2400" dirty="0"/>
                        <a:t>Signal-to-noise ratio, critical for precision</a:t>
                      </a:r>
                    </a:p>
                  </a:txBody>
                  <a:tcPr anchor="ctr"/>
                </a:tc>
                <a:extLst>
                  <a:ext uri="{0D108BD9-81ED-4DB2-BD59-A6C34878D82A}">
                    <a16:rowId xmlns:a16="http://schemas.microsoft.com/office/drawing/2014/main" val="1342991495"/>
                  </a:ext>
                </a:extLst>
              </a:tr>
            </a:tbl>
          </a:graphicData>
        </a:graphic>
      </p:graphicFrame>
      <p:sp>
        <p:nvSpPr>
          <p:cNvPr id="3" name="Rectangle 2"/>
          <p:cNvSpPr/>
          <p:nvPr/>
        </p:nvSpPr>
        <p:spPr>
          <a:xfrm>
            <a:off x="102071" y="587058"/>
            <a:ext cx="2881430" cy="461665"/>
          </a:xfrm>
          <a:prstGeom prst="rect">
            <a:avLst/>
          </a:prstGeom>
        </p:spPr>
        <p:txBody>
          <a:bodyPr wrap="none">
            <a:spAutoFit/>
          </a:bodyPr>
          <a:lstStyle/>
          <a:p>
            <a:r>
              <a:rPr lang="en-US" sz="2400" b="1" dirty="0"/>
              <a:t>Important ADC Specs</a:t>
            </a:r>
          </a:p>
        </p:txBody>
      </p:sp>
    </p:spTree>
    <p:extLst>
      <p:ext uri="{BB962C8B-B14F-4D97-AF65-F5344CB8AC3E}">
        <p14:creationId xmlns:p14="http://schemas.microsoft.com/office/powerpoint/2010/main" val="26671148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7604" y="597064"/>
            <a:ext cx="11970012" cy="5632311"/>
          </a:xfrm>
          <a:prstGeom prst="rect">
            <a:avLst/>
          </a:prstGeom>
        </p:spPr>
        <p:txBody>
          <a:bodyPr wrap="square">
            <a:spAutoFit/>
          </a:bodyPr>
          <a:lstStyle/>
          <a:p>
            <a:r>
              <a:rPr lang="en-US" sz="2400" b="1" dirty="0"/>
              <a:t>Digital Signal Processing (DSP) for Sensors</a:t>
            </a:r>
          </a:p>
          <a:p>
            <a:endParaRPr lang="en-US" sz="2400" dirty="0"/>
          </a:p>
          <a:p>
            <a:pPr marL="342900" indent="-342900">
              <a:buFont typeface="Wingdings" panose="05000000000000000000" pitchFamily="2" charset="2"/>
              <a:buChar char="§"/>
            </a:pPr>
            <a:r>
              <a:rPr lang="en-US" sz="2400" dirty="0"/>
              <a:t>Digital Signal Processing (DSP) involves the numerical manipulation of signals after they have been converted from analog to digital form. </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For sensors, DSP plays a crucial role in enhancing, analyzing, and interpreting sensor data to improve accuracy, reliability, and functionality.</a:t>
            </a:r>
          </a:p>
          <a:p>
            <a:pPr marL="342900" indent="-342900">
              <a:buFont typeface="Wingdings" panose="05000000000000000000" pitchFamily="2" charset="2"/>
              <a:buChar char="§"/>
            </a:pPr>
            <a:endParaRPr lang="en-US" sz="2400" dirty="0"/>
          </a:p>
          <a:p>
            <a:r>
              <a:rPr lang="en-US" sz="2400" dirty="0"/>
              <a:t>DSP techniques can be applied to:</a:t>
            </a:r>
          </a:p>
          <a:p>
            <a:endParaRPr lang="en-US" sz="2400" dirty="0"/>
          </a:p>
          <a:p>
            <a:pPr marL="800100" lvl="1" indent="-342900">
              <a:buFont typeface="Arial" panose="020B0604020202020204" pitchFamily="34" charset="0"/>
              <a:buChar char="•"/>
            </a:pPr>
            <a:r>
              <a:rPr lang="en-US" sz="2400" dirty="0"/>
              <a:t>Filter out noise</a:t>
            </a:r>
          </a:p>
          <a:p>
            <a:pPr marL="800100" lvl="1" indent="-342900">
              <a:buFont typeface="Arial" panose="020B0604020202020204" pitchFamily="34" charset="0"/>
              <a:buChar char="•"/>
            </a:pPr>
            <a:r>
              <a:rPr lang="en-US" sz="2400" dirty="0"/>
              <a:t>Extract features</a:t>
            </a:r>
          </a:p>
          <a:p>
            <a:pPr marL="800100" lvl="1" indent="-342900">
              <a:buFont typeface="Arial" panose="020B0604020202020204" pitchFamily="34" charset="0"/>
              <a:buChar char="•"/>
            </a:pPr>
            <a:r>
              <a:rPr lang="en-US" sz="2400" dirty="0"/>
              <a:t>Compress data</a:t>
            </a:r>
          </a:p>
          <a:p>
            <a:pPr marL="800100" lvl="1" indent="-342900">
              <a:buFont typeface="Arial" panose="020B0604020202020204" pitchFamily="34" charset="0"/>
              <a:buChar char="•"/>
            </a:pPr>
            <a:r>
              <a:rPr lang="en-US" sz="2400" dirty="0"/>
              <a:t>Detect patterns or anomalies</a:t>
            </a:r>
          </a:p>
          <a:p>
            <a:pPr marL="800100" lvl="1" indent="-342900">
              <a:buFont typeface="Arial" panose="020B0604020202020204" pitchFamily="34" charset="0"/>
              <a:buChar char="•"/>
            </a:pPr>
            <a:r>
              <a:rPr lang="en-US" sz="2400" dirty="0"/>
              <a:t>Improve accuracy and reliability</a:t>
            </a:r>
            <a:endParaRPr lang="en-US" sz="2400" b="0" i="0" dirty="0">
              <a:effectLst/>
            </a:endParaRPr>
          </a:p>
        </p:txBody>
      </p:sp>
    </p:spTree>
    <p:extLst>
      <p:ext uri="{BB962C8B-B14F-4D97-AF65-F5344CB8AC3E}">
        <p14:creationId xmlns:p14="http://schemas.microsoft.com/office/powerpoint/2010/main" val="42683579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84996" y="574179"/>
            <a:ext cx="3669787" cy="461665"/>
          </a:xfrm>
          <a:prstGeom prst="rect">
            <a:avLst/>
          </a:prstGeom>
        </p:spPr>
        <p:txBody>
          <a:bodyPr wrap="none">
            <a:spAutoFit/>
          </a:bodyPr>
          <a:lstStyle/>
          <a:p>
            <a:r>
              <a:rPr lang="en-US" sz="2400" b="1" dirty="0"/>
              <a:t>DSP Techniques for Sensors</a:t>
            </a:r>
          </a:p>
        </p:txBody>
      </p:sp>
      <p:graphicFrame>
        <p:nvGraphicFramePr>
          <p:cNvPr id="3" name="Table 2"/>
          <p:cNvGraphicFramePr>
            <a:graphicFrameLocks noGrp="1"/>
          </p:cNvGraphicFramePr>
          <p:nvPr>
            <p:extLst>
              <p:ext uri="{D42A27DB-BD31-4B8C-83A1-F6EECF244321}">
                <p14:modId xmlns:p14="http://schemas.microsoft.com/office/powerpoint/2010/main" val="1211018986"/>
              </p:ext>
            </p:extLst>
          </p:nvPr>
        </p:nvGraphicFramePr>
        <p:xfrm>
          <a:off x="122574" y="1127249"/>
          <a:ext cx="11965041" cy="5029200"/>
        </p:xfrm>
        <a:graphic>
          <a:graphicData uri="http://schemas.openxmlformats.org/drawingml/2006/table">
            <a:tbl>
              <a:tblPr>
                <a:tableStyleId>{D7AC3CCA-C797-4891-BE02-D94E43425B78}</a:tableStyleId>
              </a:tblPr>
              <a:tblGrid>
                <a:gridCol w="3710390">
                  <a:extLst>
                    <a:ext uri="{9D8B030D-6E8A-4147-A177-3AD203B41FA5}">
                      <a16:colId xmlns:a16="http://schemas.microsoft.com/office/drawing/2014/main" val="2291269614"/>
                    </a:ext>
                  </a:extLst>
                </a:gridCol>
                <a:gridCol w="4266304">
                  <a:extLst>
                    <a:ext uri="{9D8B030D-6E8A-4147-A177-3AD203B41FA5}">
                      <a16:colId xmlns:a16="http://schemas.microsoft.com/office/drawing/2014/main" val="1302094805"/>
                    </a:ext>
                  </a:extLst>
                </a:gridCol>
                <a:gridCol w="3988347">
                  <a:extLst>
                    <a:ext uri="{9D8B030D-6E8A-4147-A177-3AD203B41FA5}">
                      <a16:colId xmlns:a16="http://schemas.microsoft.com/office/drawing/2014/main" val="1982983460"/>
                    </a:ext>
                  </a:extLst>
                </a:gridCol>
              </a:tblGrid>
              <a:tr h="0">
                <a:tc>
                  <a:txBody>
                    <a:bodyPr/>
                    <a:lstStyle/>
                    <a:p>
                      <a:r>
                        <a:rPr lang="en-US" sz="2400" b="1" dirty="0"/>
                        <a:t>Technique</a:t>
                      </a:r>
                    </a:p>
                  </a:txBody>
                  <a:tcPr anchor="ctr"/>
                </a:tc>
                <a:tc>
                  <a:txBody>
                    <a:bodyPr/>
                    <a:lstStyle/>
                    <a:p>
                      <a:r>
                        <a:rPr lang="en-US" sz="2400" b="1" dirty="0"/>
                        <a:t>Purpose</a:t>
                      </a:r>
                    </a:p>
                  </a:txBody>
                  <a:tcPr anchor="ctr"/>
                </a:tc>
                <a:tc>
                  <a:txBody>
                    <a:bodyPr/>
                    <a:lstStyle/>
                    <a:p>
                      <a:r>
                        <a:rPr lang="en-US" sz="2400" b="1" dirty="0"/>
                        <a:t>Example Use Case</a:t>
                      </a:r>
                    </a:p>
                  </a:txBody>
                  <a:tcPr anchor="ctr"/>
                </a:tc>
                <a:extLst>
                  <a:ext uri="{0D108BD9-81ED-4DB2-BD59-A6C34878D82A}">
                    <a16:rowId xmlns:a16="http://schemas.microsoft.com/office/drawing/2014/main" val="675714225"/>
                  </a:ext>
                </a:extLst>
              </a:tr>
              <a:tr h="0">
                <a:tc>
                  <a:txBody>
                    <a:bodyPr/>
                    <a:lstStyle/>
                    <a:p>
                      <a:r>
                        <a:rPr lang="en-US" sz="2400" b="1" dirty="0"/>
                        <a:t>Filtering</a:t>
                      </a:r>
                    </a:p>
                  </a:txBody>
                  <a:tcPr anchor="ctr"/>
                </a:tc>
                <a:tc>
                  <a:txBody>
                    <a:bodyPr/>
                    <a:lstStyle/>
                    <a:p>
                      <a:r>
                        <a:rPr lang="en-US" sz="2400" dirty="0"/>
                        <a:t>Removes unwanted noise or interference</a:t>
                      </a:r>
                    </a:p>
                  </a:txBody>
                  <a:tcPr anchor="ctr"/>
                </a:tc>
                <a:tc>
                  <a:txBody>
                    <a:bodyPr/>
                    <a:lstStyle/>
                    <a:p>
                      <a:r>
                        <a:rPr lang="en-US" sz="2400"/>
                        <a:t>Low-pass filter for ECG signals</a:t>
                      </a:r>
                    </a:p>
                  </a:txBody>
                  <a:tcPr anchor="ctr"/>
                </a:tc>
                <a:extLst>
                  <a:ext uri="{0D108BD9-81ED-4DB2-BD59-A6C34878D82A}">
                    <a16:rowId xmlns:a16="http://schemas.microsoft.com/office/drawing/2014/main" val="1847693213"/>
                  </a:ext>
                </a:extLst>
              </a:tr>
              <a:tr h="0">
                <a:tc>
                  <a:txBody>
                    <a:bodyPr/>
                    <a:lstStyle/>
                    <a:p>
                      <a:r>
                        <a:rPr lang="en-US" sz="2400" b="1" dirty="0"/>
                        <a:t>Fourier Transform (FFT)</a:t>
                      </a:r>
                    </a:p>
                  </a:txBody>
                  <a:tcPr anchor="ctr"/>
                </a:tc>
                <a:tc>
                  <a:txBody>
                    <a:bodyPr/>
                    <a:lstStyle/>
                    <a:p>
                      <a:r>
                        <a:rPr lang="en-US" sz="2400" dirty="0"/>
                        <a:t>Converts signal to frequency domain</a:t>
                      </a:r>
                    </a:p>
                  </a:txBody>
                  <a:tcPr anchor="ctr"/>
                </a:tc>
                <a:tc>
                  <a:txBody>
                    <a:bodyPr/>
                    <a:lstStyle/>
                    <a:p>
                      <a:r>
                        <a:rPr lang="en-US" sz="2400"/>
                        <a:t>Vibration analysis in motors</a:t>
                      </a:r>
                    </a:p>
                  </a:txBody>
                  <a:tcPr anchor="ctr"/>
                </a:tc>
                <a:extLst>
                  <a:ext uri="{0D108BD9-81ED-4DB2-BD59-A6C34878D82A}">
                    <a16:rowId xmlns:a16="http://schemas.microsoft.com/office/drawing/2014/main" val="1817040886"/>
                  </a:ext>
                </a:extLst>
              </a:tr>
              <a:tr h="0">
                <a:tc>
                  <a:txBody>
                    <a:bodyPr/>
                    <a:lstStyle/>
                    <a:p>
                      <a:r>
                        <a:rPr lang="en-US" sz="2400" b="1" dirty="0"/>
                        <a:t>Windowing</a:t>
                      </a:r>
                    </a:p>
                  </a:txBody>
                  <a:tcPr anchor="ctr"/>
                </a:tc>
                <a:tc>
                  <a:txBody>
                    <a:bodyPr/>
                    <a:lstStyle/>
                    <a:p>
                      <a:r>
                        <a:rPr lang="en-US" sz="2400" dirty="0"/>
                        <a:t>Reduces spectral leakage in FFT</a:t>
                      </a:r>
                    </a:p>
                  </a:txBody>
                  <a:tcPr anchor="ctr"/>
                </a:tc>
                <a:tc>
                  <a:txBody>
                    <a:bodyPr/>
                    <a:lstStyle/>
                    <a:p>
                      <a:r>
                        <a:rPr lang="en-US" sz="2400"/>
                        <a:t>Audio signal analysis</a:t>
                      </a:r>
                    </a:p>
                  </a:txBody>
                  <a:tcPr anchor="ctr"/>
                </a:tc>
                <a:extLst>
                  <a:ext uri="{0D108BD9-81ED-4DB2-BD59-A6C34878D82A}">
                    <a16:rowId xmlns:a16="http://schemas.microsoft.com/office/drawing/2014/main" val="954157525"/>
                  </a:ext>
                </a:extLst>
              </a:tr>
              <a:tr h="0">
                <a:tc>
                  <a:txBody>
                    <a:bodyPr/>
                    <a:lstStyle/>
                    <a:p>
                      <a:r>
                        <a:rPr lang="en-US" sz="2400" b="1" dirty="0"/>
                        <a:t>Decimation &amp; Interpolation</a:t>
                      </a:r>
                    </a:p>
                  </a:txBody>
                  <a:tcPr anchor="ctr"/>
                </a:tc>
                <a:tc>
                  <a:txBody>
                    <a:bodyPr/>
                    <a:lstStyle/>
                    <a:p>
                      <a:r>
                        <a:rPr lang="en-US" sz="2400" dirty="0"/>
                        <a:t>Adjusts sampling rate for efficiency</a:t>
                      </a:r>
                    </a:p>
                  </a:txBody>
                  <a:tcPr anchor="ctr"/>
                </a:tc>
                <a:tc>
                  <a:txBody>
                    <a:bodyPr/>
                    <a:lstStyle/>
                    <a:p>
                      <a:r>
                        <a:rPr lang="en-US" sz="2400"/>
                        <a:t>Downsampling accelerometer data</a:t>
                      </a:r>
                    </a:p>
                  </a:txBody>
                  <a:tcPr anchor="ctr"/>
                </a:tc>
                <a:extLst>
                  <a:ext uri="{0D108BD9-81ED-4DB2-BD59-A6C34878D82A}">
                    <a16:rowId xmlns:a16="http://schemas.microsoft.com/office/drawing/2014/main" val="1771752524"/>
                  </a:ext>
                </a:extLst>
              </a:tr>
              <a:tr h="0">
                <a:tc>
                  <a:txBody>
                    <a:bodyPr/>
                    <a:lstStyle/>
                    <a:p>
                      <a:r>
                        <a:rPr lang="en-US" sz="2400" b="1"/>
                        <a:t>Feature Extraction</a:t>
                      </a:r>
                    </a:p>
                  </a:txBody>
                  <a:tcPr anchor="ctr"/>
                </a:tc>
                <a:tc>
                  <a:txBody>
                    <a:bodyPr/>
                    <a:lstStyle/>
                    <a:p>
                      <a:r>
                        <a:rPr lang="en-US" sz="2400" dirty="0"/>
                        <a:t>Identifies key signal characteristics</a:t>
                      </a:r>
                    </a:p>
                  </a:txBody>
                  <a:tcPr anchor="ctr"/>
                </a:tc>
                <a:tc>
                  <a:txBody>
                    <a:bodyPr/>
                    <a:lstStyle/>
                    <a:p>
                      <a:r>
                        <a:rPr lang="en-US" sz="2400" dirty="0"/>
                        <a:t>Gesture recognition from IMU sensors</a:t>
                      </a:r>
                    </a:p>
                  </a:txBody>
                  <a:tcPr anchor="ctr"/>
                </a:tc>
                <a:extLst>
                  <a:ext uri="{0D108BD9-81ED-4DB2-BD59-A6C34878D82A}">
                    <a16:rowId xmlns:a16="http://schemas.microsoft.com/office/drawing/2014/main" val="3162036356"/>
                  </a:ext>
                </a:extLst>
              </a:tr>
              <a:tr h="0">
                <a:tc>
                  <a:txBody>
                    <a:bodyPr/>
                    <a:lstStyle/>
                    <a:p>
                      <a:r>
                        <a:rPr lang="en-US" sz="2400" b="1" dirty="0"/>
                        <a:t>Adaptive Filtering</a:t>
                      </a:r>
                    </a:p>
                  </a:txBody>
                  <a:tcPr anchor="ctr"/>
                </a:tc>
                <a:tc>
                  <a:txBody>
                    <a:bodyPr/>
                    <a:lstStyle/>
                    <a:p>
                      <a:r>
                        <a:rPr lang="en-US" sz="2400"/>
                        <a:t>Dynamically adjusts to changing conditions</a:t>
                      </a:r>
                    </a:p>
                  </a:txBody>
                  <a:tcPr anchor="ctr"/>
                </a:tc>
                <a:tc>
                  <a:txBody>
                    <a:bodyPr/>
                    <a:lstStyle/>
                    <a:p>
                      <a:r>
                        <a:rPr lang="en-US" sz="2400" dirty="0"/>
                        <a:t>Noise cancellation in microphones</a:t>
                      </a:r>
                    </a:p>
                  </a:txBody>
                  <a:tcPr anchor="ctr"/>
                </a:tc>
                <a:extLst>
                  <a:ext uri="{0D108BD9-81ED-4DB2-BD59-A6C34878D82A}">
                    <a16:rowId xmlns:a16="http://schemas.microsoft.com/office/drawing/2014/main" val="627859176"/>
                  </a:ext>
                </a:extLst>
              </a:tr>
            </a:tbl>
          </a:graphicData>
        </a:graphic>
      </p:graphicFrame>
    </p:spTree>
    <p:extLst>
      <p:ext uri="{BB962C8B-B14F-4D97-AF65-F5344CB8AC3E}">
        <p14:creationId xmlns:p14="http://schemas.microsoft.com/office/powerpoint/2010/main" val="232477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6087" y="615285"/>
            <a:ext cx="11899826" cy="4893647"/>
          </a:xfrm>
          <a:prstGeom prst="rect">
            <a:avLst/>
          </a:prstGeom>
        </p:spPr>
        <p:txBody>
          <a:bodyPr wrap="square">
            <a:spAutoFit/>
          </a:bodyPr>
          <a:lstStyle/>
          <a:p>
            <a:r>
              <a:rPr lang="en-US" sz="2400" b="1" dirty="0"/>
              <a:t>Applications of DSP for Sensors</a:t>
            </a:r>
          </a:p>
          <a:p>
            <a:endParaRPr lang="en-US" sz="2400" b="1" dirty="0"/>
          </a:p>
          <a:p>
            <a:pPr lvl="0"/>
            <a:r>
              <a:rPr lang="en-US" altLang="en-US" sz="2400" b="1" dirty="0"/>
              <a:t>Advanced Filtering</a:t>
            </a:r>
          </a:p>
          <a:p>
            <a:endParaRPr lang="en-US" sz="2400" b="1" dirty="0"/>
          </a:p>
          <a:p>
            <a:pPr marL="800100" lvl="1" indent="-342900">
              <a:buFont typeface="Wingdings" panose="05000000000000000000" pitchFamily="2" charset="2"/>
              <a:buChar char="§"/>
            </a:pPr>
            <a:r>
              <a:rPr lang="en-US" altLang="en-US" sz="2400" dirty="0"/>
              <a:t>While analog filters are limited, DSP enables the creation of highly precise and configurable </a:t>
            </a:r>
            <a:r>
              <a:rPr lang="en-US" altLang="en-US" sz="2400" b="1" dirty="0"/>
              <a:t>digital filters</a:t>
            </a:r>
            <a:r>
              <a:rPr lang="en-US" altLang="en-US" sz="2400" dirty="0"/>
              <a:t>. </a:t>
            </a:r>
          </a:p>
          <a:p>
            <a:pPr marL="800100" lvl="1" indent="-342900">
              <a:buFont typeface="Wingdings" panose="05000000000000000000" pitchFamily="2" charset="2"/>
              <a:buChar char="§"/>
            </a:pPr>
            <a:endParaRPr lang="en-US" altLang="en-US" sz="2400" dirty="0"/>
          </a:p>
          <a:p>
            <a:pPr marL="800100" lvl="1" indent="-342900">
              <a:buFont typeface="Wingdings" panose="05000000000000000000" pitchFamily="2" charset="2"/>
              <a:buChar char="§"/>
            </a:pPr>
            <a:r>
              <a:rPr lang="en-US" altLang="en-US" sz="2400" dirty="0"/>
              <a:t>These can effectively remove a wide range of noise types and are essential for isolating the desired signal from complex background noise. </a:t>
            </a:r>
          </a:p>
          <a:p>
            <a:pPr marL="800100" lvl="1" indent="-342900">
              <a:buFont typeface="Wingdings" panose="05000000000000000000" pitchFamily="2" charset="2"/>
              <a:buChar char="§"/>
            </a:pPr>
            <a:endParaRPr lang="en-US" altLang="en-US" sz="2400" dirty="0"/>
          </a:p>
          <a:p>
            <a:pPr marL="800100" lvl="1" indent="-342900">
              <a:buFont typeface="Wingdings" panose="05000000000000000000" pitchFamily="2" charset="2"/>
              <a:buChar char="§"/>
            </a:pPr>
            <a:r>
              <a:rPr lang="en-US" altLang="en-US" sz="2400" dirty="0"/>
              <a:t>For example, a </a:t>
            </a:r>
            <a:r>
              <a:rPr lang="en-US" altLang="en-US" sz="2400" b="1" dirty="0"/>
              <a:t>notch filter</a:t>
            </a:r>
            <a:r>
              <a:rPr lang="en-US" altLang="en-US" sz="2400" dirty="0"/>
              <a:t> can be used to specifically remove 50/60 Hz power line noise from a biomedical sensor signal like an ECG.</a:t>
            </a:r>
          </a:p>
          <a:p>
            <a:endParaRPr lang="en-US" sz="2400" b="1" dirty="0"/>
          </a:p>
        </p:txBody>
      </p:sp>
    </p:spTree>
    <p:extLst>
      <p:ext uri="{BB962C8B-B14F-4D97-AF65-F5344CB8AC3E}">
        <p14:creationId xmlns:p14="http://schemas.microsoft.com/office/powerpoint/2010/main" val="32379300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58663" y="608741"/>
            <a:ext cx="11874674"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Linearization and Calibration</a:t>
            </a:r>
            <a:r>
              <a:rPr kumimoji="0" lang="en-US" altLang="en-US" sz="2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Wingdings" panose="05000000000000000000" pitchFamily="2" charset="2"/>
              <a:buChar char="§"/>
            </a:pPr>
            <a:r>
              <a:rPr kumimoji="0" lang="en-US" altLang="en-US" sz="2400" b="0" i="0" u="none" strike="noStrike" cap="none" normalizeH="0" baseline="0" dirty="0">
                <a:ln>
                  <a:noFill/>
                </a:ln>
                <a:solidFill>
                  <a:schemeClr val="tx1"/>
                </a:solidFill>
                <a:effectLst/>
              </a:rPr>
              <a:t>Many sensors have a non-linear response. Instead of using complex analog circuits, DSP algorithms can correct for this non-linearity with high precision. </a:t>
            </a:r>
          </a:p>
          <a:p>
            <a:pPr marL="800100" lvl="1" indent="-342900" eaLnBrk="0" fontAlgn="base" hangingPunct="0">
              <a:spcBef>
                <a:spcPct val="0"/>
              </a:spcBef>
              <a:spcAft>
                <a:spcPct val="0"/>
              </a:spcAft>
              <a:buFont typeface="Wingdings" panose="05000000000000000000" pitchFamily="2" charset="2"/>
              <a:buChar char="§"/>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Wingdings" panose="05000000000000000000" pitchFamily="2" charset="2"/>
              <a:buChar char="§"/>
            </a:pPr>
            <a:r>
              <a:rPr kumimoji="0" lang="en-US" altLang="en-US" sz="2400" b="0" i="0" u="none" strike="noStrike" cap="none" normalizeH="0" baseline="0" dirty="0">
                <a:ln>
                  <a:noFill/>
                </a:ln>
                <a:solidFill>
                  <a:schemeClr val="tx1"/>
                </a:solidFill>
                <a:effectLst/>
              </a:rPr>
              <a:t>They can also perform </a:t>
            </a:r>
            <a:r>
              <a:rPr kumimoji="0" lang="en-US" altLang="en-US" sz="2400" b="1" i="0" u="none" strike="noStrike" cap="none" normalizeH="0" baseline="0" dirty="0">
                <a:ln>
                  <a:noFill/>
                </a:ln>
                <a:solidFill>
                  <a:schemeClr val="tx1"/>
                </a:solidFill>
                <a:effectLst/>
              </a:rPr>
              <a:t>calibration</a:t>
            </a:r>
            <a:r>
              <a:rPr kumimoji="0" lang="en-US" altLang="en-US" sz="2400" b="0" i="0" u="none" strike="noStrike" cap="none" normalizeH="0" baseline="0" dirty="0">
                <a:ln>
                  <a:noFill/>
                </a:ln>
                <a:solidFill>
                  <a:schemeClr val="tx1"/>
                </a:solidFill>
                <a:effectLst/>
              </a:rPr>
              <a:t>, adjusting the sensor's output to account for environmental factors, aging, or manufacturing variations, ensuring consistent and accurate readings over time.</a:t>
            </a:r>
          </a:p>
        </p:txBody>
      </p:sp>
    </p:spTree>
    <p:extLst>
      <p:ext uri="{BB962C8B-B14F-4D97-AF65-F5344CB8AC3E}">
        <p14:creationId xmlns:p14="http://schemas.microsoft.com/office/powerpoint/2010/main" val="458022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0130" y="611410"/>
            <a:ext cx="11907382" cy="5262979"/>
          </a:xfrm>
          <a:prstGeom prst="rect">
            <a:avLst/>
          </a:prstGeom>
        </p:spPr>
        <p:txBody>
          <a:bodyPr wrap="square">
            <a:spAutoFit/>
          </a:bodyPr>
          <a:lstStyle/>
          <a:p>
            <a:r>
              <a:rPr lang="en-US" sz="2400" b="1" dirty="0"/>
              <a:t>Applications of Sensors Cond…</a:t>
            </a:r>
          </a:p>
          <a:p>
            <a:endParaRPr lang="en-US" sz="2400" dirty="0"/>
          </a:p>
          <a:p>
            <a:pPr marL="342900" indent="-342900">
              <a:buFont typeface="Wingdings" panose="05000000000000000000" pitchFamily="2" charset="2"/>
              <a:buChar char="§"/>
            </a:pPr>
            <a:r>
              <a:rPr lang="en-US" sz="2400" dirty="0"/>
              <a:t>Automotive and Transportation</a:t>
            </a:r>
          </a:p>
          <a:p>
            <a:pPr marL="342900" indent="-342900">
              <a:buFont typeface="Wingdings" panose="05000000000000000000" pitchFamily="2" charset="2"/>
              <a:buChar char="§"/>
            </a:pPr>
            <a:endParaRPr lang="en-US" sz="2400" dirty="0"/>
          </a:p>
          <a:p>
            <a:pPr marL="800100" lvl="1" indent="-342900">
              <a:buFont typeface="Arial" panose="020B0604020202020204" pitchFamily="34" charset="0"/>
              <a:buChar char="•"/>
            </a:pPr>
            <a:r>
              <a:rPr lang="en-US" sz="2400" dirty="0"/>
              <a:t>Crash detection, lane guidance, tire pressure monitoring, and self-driving vehicle navigation.</a:t>
            </a:r>
          </a:p>
          <a:p>
            <a:pPr marL="800100" lvl="1" indent="-342900">
              <a:buFont typeface="Arial" panose="020B0604020202020204" pitchFamily="34" charset="0"/>
              <a:buChar char="•"/>
            </a:pPr>
            <a:endParaRPr 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Parking sensors</a:t>
            </a:r>
            <a:r>
              <a:rPr lang="en-US" altLang="en-US" sz="2400" dirty="0"/>
              <a:t>: Help drivers avoid obstacles.</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Speed and acceleration sensors</a:t>
            </a:r>
            <a:r>
              <a:rPr lang="en-US" altLang="en-US" sz="2400" dirty="0"/>
              <a:t>: Enable ABS and traction control.</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Oxygen sensors</a:t>
            </a:r>
            <a:r>
              <a:rPr lang="en-US" altLang="en-US" sz="2400" dirty="0"/>
              <a:t>: Optimize fuel combustion and reduce emissions.</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Rain sensors</a:t>
            </a:r>
            <a:r>
              <a:rPr lang="en-US" altLang="en-US" sz="2400" dirty="0"/>
              <a:t>: Automatically activate windshield wipers.</a:t>
            </a:r>
            <a:endParaRPr lang="en-US" sz="2400" dirty="0"/>
          </a:p>
        </p:txBody>
      </p:sp>
    </p:spTree>
    <p:extLst>
      <p:ext uri="{BB962C8B-B14F-4D97-AF65-F5344CB8AC3E}">
        <p14:creationId xmlns:p14="http://schemas.microsoft.com/office/powerpoint/2010/main" val="27858491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3" name="Rectangle 2"/>
          <p:cNvSpPr/>
          <p:nvPr/>
        </p:nvSpPr>
        <p:spPr>
          <a:xfrm>
            <a:off x="105078" y="622829"/>
            <a:ext cx="11957486" cy="2677656"/>
          </a:xfrm>
          <a:prstGeom prst="rect">
            <a:avLst/>
          </a:prstGeom>
        </p:spPr>
        <p:txBody>
          <a:bodyPr wrap="square">
            <a:spAutoFit/>
          </a:bodyPr>
          <a:lstStyle/>
          <a:p>
            <a:r>
              <a:rPr lang="en-US" sz="2400" b="1" dirty="0"/>
              <a:t>Frequency Analysis</a:t>
            </a:r>
          </a:p>
          <a:p>
            <a:r>
              <a:rPr lang="en-US" sz="2400" dirty="0"/>
              <a:t> </a:t>
            </a:r>
          </a:p>
          <a:p>
            <a:pPr marL="800100" lvl="1" indent="-342900">
              <a:buFont typeface="Wingdings" panose="05000000000000000000" pitchFamily="2" charset="2"/>
              <a:buChar char="§"/>
            </a:pPr>
            <a:r>
              <a:rPr lang="en-US" sz="2400" dirty="0"/>
              <a:t>The </a:t>
            </a:r>
            <a:r>
              <a:rPr lang="en-US" sz="2400" b="1" dirty="0"/>
              <a:t>Fast Fourier Transform (FFT)</a:t>
            </a:r>
            <a:r>
              <a:rPr lang="en-US" sz="2400" dirty="0"/>
              <a:t> is a fundamental DSP algorithm that converts a signal from the time domain to the frequency domain.</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 This is invaluable for applications like vibration analysis, where identifying specific frequency components can help diagnose mechanical issues in a machine.</a:t>
            </a:r>
          </a:p>
        </p:txBody>
      </p:sp>
    </p:spTree>
    <p:extLst>
      <p:ext uri="{BB962C8B-B14F-4D97-AF65-F5344CB8AC3E}">
        <p14:creationId xmlns:p14="http://schemas.microsoft.com/office/powerpoint/2010/main" val="31106694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6137" y="597094"/>
            <a:ext cx="11899726" cy="3416320"/>
          </a:xfrm>
          <a:prstGeom prst="rect">
            <a:avLst/>
          </a:prstGeom>
        </p:spPr>
        <p:txBody>
          <a:bodyPr wrap="square">
            <a:spAutoFit/>
          </a:bodyPr>
          <a:lstStyle/>
          <a:p>
            <a:r>
              <a:rPr lang="en-US" sz="2400" b="1" dirty="0"/>
              <a:t>Sensor Fusion</a:t>
            </a:r>
          </a:p>
          <a:p>
            <a:endParaRPr lang="en-US" sz="2400" b="1" dirty="0"/>
          </a:p>
          <a:p>
            <a:pPr marL="800100" lvl="1" indent="-342900">
              <a:buFont typeface="Wingdings" panose="05000000000000000000" pitchFamily="2" charset="2"/>
              <a:buChar char="§"/>
            </a:pPr>
            <a:r>
              <a:rPr lang="en-US" sz="2400" dirty="0"/>
              <a:t>In many modern systems, data is collected from multiple sensors (e.g., an accelerometer, gyroscope, and magnetometer in a smartphone). </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DSP is used to </a:t>
            </a:r>
            <a:r>
              <a:rPr lang="en-US" sz="2400" b="1" dirty="0"/>
              <a:t>fuse</a:t>
            </a:r>
            <a:r>
              <a:rPr lang="en-US" sz="2400" dirty="0"/>
              <a:t> this data, combining the individual readings to provide a more accurate, reliable, and complete picture of the system's state. </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This is crucial for applications like navigation and robotics.</a:t>
            </a:r>
          </a:p>
        </p:txBody>
      </p:sp>
    </p:spTree>
    <p:extLst>
      <p:ext uri="{BB962C8B-B14F-4D97-AF65-F5344CB8AC3E}">
        <p14:creationId xmlns:p14="http://schemas.microsoft.com/office/powerpoint/2010/main" val="31119190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2656" y="623542"/>
            <a:ext cx="11894856" cy="2677656"/>
          </a:xfrm>
          <a:prstGeom prst="rect">
            <a:avLst/>
          </a:prstGeom>
        </p:spPr>
        <p:txBody>
          <a:bodyPr wrap="square">
            <a:spAutoFit/>
          </a:bodyPr>
          <a:lstStyle/>
          <a:p>
            <a:r>
              <a:rPr lang="en-US" sz="2400" b="1" dirty="0"/>
              <a:t>Data Compression</a:t>
            </a:r>
            <a:r>
              <a:rPr lang="en-US" sz="2400" dirty="0"/>
              <a:t> </a:t>
            </a:r>
          </a:p>
          <a:p>
            <a:endParaRPr lang="en-US" sz="2400" dirty="0"/>
          </a:p>
          <a:p>
            <a:pPr marL="800100" lvl="1" indent="-342900">
              <a:buFont typeface="Wingdings" panose="05000000000000000000" pitchFamily="2" charset="2"/>
              <a:buChar char="§"/>
            </a:pPr>
            <a:r>
              <a:rPr lang="en-US" sz="2400" dirty="0"/>
              <a:t>DSP can be used to compress large amounts of sensor data, reducing storage requirements and speeding up transmission. </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This is especially important for </a:t>
            </a:r>
            <a:r>
              <a:rPr lang="en-US" sz="2400" dirty="0" err="1"/>
              <a:t>IoT</a:t>
            </a:r>
            <a:r>
              <a:rPr lang="en-US" sz="2400" dirty="0"/>
              <a:t> (Internet of Things) devices with limited bandwidth and memory.</a:t>
            </a:r>
          </a:p>
        </p:txBody>
      </p:sp>
    </p:spTree>
    <p:extLst>
      <p:ext uri="{BB962C8B-B14F-4D97-AF65-F5344CB8AC3E}">
        <p14:creationId xmlns:p14="http://schemas.microsoft.com/office/powerpoint/2010/main" val="40792541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52350" y="614984"/>
            <a:ext cx="11862248" cy="3416320"/>
          </a:xfrm>
          <a:prstGeom prst="rect">
            <a:avLst/>
          </a:prstGeom>
        </p:spPr>
        <p:txBody>
          <a:bodyPr wrap="square">
            <a:spAutoFit/>
          </a:bodyPr>
          <a:lstStyle/>
          <a:p>
            <a:r>
              <a:rPr lang="en-US" sz="2400" b="1" dirty="0"/>
              <a:t>Signal Enhancement</a:t>
            </a:r>
          </a:p>
          <a:p>
            <a:endParaRPr lang="en-US" sz="2400" b="1" dirty="0"/>
          </a:p>
          <a:p>
            <a:pPr marL="800100" lvl="1" indent="-342900">
              <a:buFont typeface="Wingdings" panose="05000000000000000000" pitchFamily="2" charset="2"/>
              <a:buChar char="§"/>
            </a:pPr>
            <a:r>
              <a:rPr lang="en-US" sz="2400" dirty="0"/>
              <a:t>Noise reduction, filtering, and signal smoothing improve sensor data quality by removing interference and unwanted components.</a:t>
            </a:r>
          </a:p>
          <a:p>
            <a:pPr marL="800100" lvl="1" indent="-342900">
              <a:buFont typeface="Wingdings" panose="05000000000000000000" pitchFamily="2" charset="2"/>
              <a:buChar char="§"/>
            </a:pPr>
            <a:endParaRPr lang="en-US" sz="2400" dirty="0"/>
          </a:p>
          <a:p>
            <a:r>
              <a:rPr lang="en-US" sz="2400" b="1" dirty="0"/>
              <a:t>Feature Extraction and Pattern Recognition</a:t>
            </a:r>
          </a:p>
          <a:p>
            <a:endParaRPr lang="en-US" sz="2400" dirty="0"/>
          </a:p>
          <a:p>
            <a:pPr marL="800100" lvl="1" indent="-342900">
              <a:buFont typeface="Wingdings" panose="05000000000000000000" pitchFamily="2" charset="2"/>
              <a:buChar char="§"/>
            </a:pPr>
            <a:r>
              <a:rPr lang="en-US" sz="2400" dirty="0"/>
              <a:t>DSP helps extract meaningful information from raw sensor data, enabling applications such as object detection, motion tracking, and biometric recognition.</a:t>
            </a:r>
          </a:p>
        </p:txBody>
      </p:sp>
    </p:spTree>
    <p:extLst>
      <p:ext uri="{BB962C8B-B14F-4D97-AF65-F5344CB8AC3E}">
        <p14:creationId xmlns:p14="http://schemas.microsoft.com/office/powerpoint/2010/main" val="29540257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2656" y="611410"/>
            <a:ext cx="11907382" cy="3416320"/>
          </a:xfrm>
          <a:prstGeom prst="rect">
            <a:avLst/>
          </a:prstGeom>
        </p:spPr>
        <p:txBody>
          <a:bodyPr wrap="square">
            <a:spAutoFit/>
          </a:bodyPr>
          <a:lstStyle/>
          <a:p>
            <a:r>
              <a:rPr lang="en-US" sz="2400" b="1" dirty="0"/>
              <a:t>Motor and Stability Control</a:t>
            </a:r>
          </a:p>
          <a:p>
            <a:endParaRPr lang="en-US" sz="2400" b="1" dirty="0"/>
          </a:p>
          <a:p>
            <a:pPr marL="800100" lvl="1" indent="-342900">
              <a:buFont typeface="Wingdings" panose="05000000000000000000" pitchFamily="2" charset="2"/>
              <a:buChar char="§"/>
            </a:pPr>
            <a:r>
              <a:rPr lang="en-US" sz="2400" dirty="0"/>
              <a:t>Real-time DSP algorithms control motors and mechanical systems based on sensor feedback to maintain system stability and precision.</a:t>
            </a:r>
          </a:p>
          <a:p>
            <a:pPr marL="342900" indent="-342900">
              <a:buFont typeface="Wingdings" panose="05000000000000000000" pitchFamily="2" charset="2"/>
              <a:buChar char="§"/>
            </a:pPr>
            <a:endParaRPr lang="en-US" sz="2400" dirty="0"/>
          </a:p>
          <a:p>
            <a:r>
              <a:rPr lang="en-US" sz="2400" b="1" dirty="0" err="1"/>
              <a:t>IoT</a:t>
            </a:r>
            <a:r>
              <a:rPr lang="en-US" sz="2400" b="1" dirty="0"/>
              <a:t> and Automation</a:t>
            </a:r>
          </a:p>
          <a:p>
            <a:endParaRPr lang="en-US" sz="2400" b="1" dirty="0"/>
          </a:p>
          <a:p>
            <a:pPr marL="800100" lvl="1" indent="-342900">
              <a:buFont typeface="Wingdings" panose="05000000000000000000" pitchFamily="2" charset="2"/>
              <a:buChar char="§"/>
            </a:pPr>
            <a:r>
              <a:rPr lang="en-US" sz="2400" dirty="0"/>
              <a:t>DSP processes sensor data locally or remotely in </a:t>
            </a:r>
            <a:r>
              <a:rPr lang="en-US" sz="2400" dirty="0" err="1"/>
              <a:t>IoT</a:t>
            </a:r>
            <a:r>
              <a:rPr lang="en-US" sz="2400" dirty="0"/>
              <a:t> devices and industrial automation systems for predictive maintenance, monitoring, and control.</a:t>
            </a:r>
          </a:p>
        </p:txBody>
      </p:sp>
    </p:spTree>
    <p:extLst>
      <p:ext uri="{BB962C8B-B14F-4D97-AF65-F5344CB8AC3E}">
        <p14:creationId xmlns:p14="http://schemas.microsoft.com/office/powerpoint/2010/main" val="28943785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58613" y="611410"/>
            <a:ext cx="11874774" cy="4893647"/>
          </a:xfrm>
          <a:prstGeom prst="rect">
            <a:avLst/>
          </a:prstGeom>
        </p:spPr>
        <p:txBody>
          <a:bodyPr wrap="square">
            <a:spAutoFit/>
          </a:bodyPr>
          <a:lstStyle/>
          <a:p>
            <a:r>
              <a:rPr lang="en-US" sz="2400" b="1" dirty="0"/>
              <a:t>Advantages of DSP over Analog Signal Processing</a:t>
            </a:r>
          </a:p>
          <a:p>
            <a:endParaRPr lang="en-US" sz="2400" b="1" dirty="0"/>
          </a:p>
          <a:p>
            <a:r>
              <a:rPr lang="en-US" sz="2400" b="1" dirty="0"/>
              <a:t>Flexibility</a:t>
            </a:r>
            <a:r>
              <a:rPr lang="en-US" sz="2400" dirty="0"/>
              <a:t> </a:t>
            </a:r>
          </a:p>
          <a:p>
            <a:endParaRPr lang="en-US" sz="2400" dirty="0"/>
          </a:p>
          <a:p>
            <a:pPr marL="800100" lvl="1" indent="-342900">
              <a:buFont typeface="Wingdings" panose="05000000000000000000" pitchFamily="2" charset="2"/>
              <a:buChar char="§"/>
            </a:pPr>
            <a:r>
              <a:rPr lang="en-US" sz="2400" dirty="0"/>
              <a:t>DSP is software-based, so algorithms can be easily changed or updated without modifying the hardware.</a:t>
            </a:r>
          </a:p>
          <a:p>
            <a:endParaRPr lang="en-US" sz="2400" dirty="0"/>
          </a:p>
          <a:p>
            <a:r>
              <a:rPr lang="en-US" sz="2400" b="1" dirty="0"/>
              <a:t>Accuracy and Repeatability</a:t>
            </a:r>
            <a:r>
              <a:rPr lang="en-US" sz="2400" dirty="0"/>
              <a:t> </a:t>
            </a:r>
          </a:p>
          <a:p>
            <a:endParaRPr lang="en-US" sz="2400" dirty="0"/>
          </a:p>
          <a:p>
            <a:pPr marL="800100" lvl="1" indent="-342900">
              <a:buFont typeface="Wingdings" panose="05000000000000000000" pitchFamily="2" charset="2"/>
              <a:buChar char="§"/>
            </a:pPr>
            <a:r>
              <a:rPr lang="en-US" sz="2400" dirty="0"/>
              <a:t>Digital processing is not affected by component drift, temperature changes, or other environmental factors that can degrade analog circuits. </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This ensures that the same input always yields the same output.</a:t>
            </a:r>
          </a:p>
        </p:txBody>
      </p:sp>
    </p:spTree>
    <p:extLst>
      <p:ext uri="{BB962C8B-B14F-4D97-AF65-F5344CB8AC3E}">
        <p14:creationId xmlns:p14="http://schemas.microsoft.com/office/powerpoint/2010/main" val="338135914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2656" y="611410"/>
            <a:ext cx="11919908" cy="3416320"/>
          </a:xfrm>
          <a:prstGeom prst="rect">
            <a:avLst/>
          </a:prstGeom>
        </p:spPr>
        <p:txBody>
          <a:bodyPr wrap="square">
            <a:spAutoFit/>
          </a:bodyPr>
          <a:lstStyle/>
          <a:p>
            <a:r>
              <a:rPr lang="en-US" sz="2400" b="1" dirty="0"/>
              <a:t>Advanced Capabilities</a:t>
            </a:r>
            <a:r>
              <a:rPr lang="en-US" sz="2400" dirty="0"/>
              <a:t> </a:t>
            </a:r>
          </a:p>
          <a:p>
            <a:endParaRPr lang="en-US" sz="2400" dirty="0"/>
          </a:p>
          <a:p>
            <a:pPr marL="800100" lvl="1" indent="-342900">
              <a:buFont typeface="Wingdings" panose="05000000000000000000" pitchFamily="2" charset="2"/>
              <a:buChar char="§"/>
            </a:pPr>
            <a:r>
              <a:rPr lang="en-US" sz="2400" dirty="0"/>
              <a:t>DSP allows for the implementation of complex algorithms and functions that are either impossible or too difficult to achieve with analog electronics.</a:t>
            </a:r>
          </a:p>
          <a:p>
            <a:pPr marL="800100" lvl="1" indent="-342900">
              <a:buFont typeface="Wingdings" panose="05000000000000000000" pitchFamily="2" charset="2"/>
              <a:buChar char="§"/>
            </a:pPr>
            <a:endParaRPr lang="en-US" sz="2400" dirty="0"/>
          </a:p>
          <a:p>
            <a:r>
              <a:rPr lang="en-US" sz="2400" b="1" dirty="0"/>
              <a:t>Cost-Effectiveness</a:t>
            </a:r>
          </a:p>
          <a:p>
            <a:endParaRPr lang="en-US" sz="2400" b="1" dirty="0"/>
          </a:p>
          <a:p>
            <a:pPr marL="800100" lvl="1" indent="-342900">
              <a:buFont typeface="Wingdings" panose="05000000000000000000" pitchFamily="2" charset="2"/>
              <a:buChar char="§"/>
            </a:pPr>
            <a:r>
              <a:rPr lang="en-US" sz="2400" dirty="0"/>
              <a:t>For many applications, a single, general-purpose </a:t>
            </a:r>
            <a:r>
              <a:rPr lang="en-US" sz="2400" b="1" dirty="0"/>
              <a:t>Digital Signal Processor (DSP) chip</a:t>
            </a:r>
            <a:r>
              <a:rPr lang="en-US" sz="2400" dirty="0"/>
              <a:t> can replace multiple analog components, reducing the overall size and cost of the system.</a:t>
            </a:r>
          </a:p>
        </p:txBody>
      </p:sp>
    </p:spTree>
    <p:extLst>
      <p:ext uri="{BB962C8B-B14F-4D97-AF65-F5344CB8AC3E}">
        <p14:creationId xmlns:p14="http://schemas.microsoft.com/office/powerpoint/2010/main" val="19161728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54488" y="596351"/>
            <a:ext cx="11832920" cy="3785652"/>
          </a:xfrm>
          <a:prstGeom prst="rect">
            <a:avLst/>
          </a:prstGeom>
        </p:spPr>
        <p:txBody>
          <a:bodyPr wrap="square">
            <a:spAutoFit/>
          </a:bodyPr>
          <a:lstStyle/>
          <a:p>
            <a:r>
              <a:rPr lang="en-US" sz="2400" b="1" dirty="0"/>
              <a:t>Advantages of DSP in Sensor Systems</a:t>
            </a:r>
          </a:p>
          <a:p>
            <a:endParaRPr lang="en-US" sz="2400" dirty="0"/>
          </a:p>
          <a:p>
            <a:pPr marL="800100" lvl="1" indent="-342900" eaLnBrk="0" fontAlgn="base" hangingPunct="0">
              <a:spcBef>
                <a:spcPct val="0"/>
              </a:spcBef>
              <a:spcAft>
                <a:spcPct val="0"/>
              </a:spcAft>
              <a:buFont typeface="Wingdings" panose="05000000000000000000" pitchFamily="2" charset="2"/>
              <a:buChar char="§"/>
            </a:pPr>
            <a:r>
              <a:rPr lang="en-US" altLang="en-US" sz="2400" dirty="0"/>
              <a:t>High accuracy and precision.</a:t>
            </a:r>
          </a:p>
          <a:p>
            <a:pPr marL="800100" lvl="1" indent="-342900" eaLnBrk="0" fontAlgn="base" hangingPunct="0">
              <a:spcBef>
                <a:spcPct val="0"/>
              </a:spcBef>
              <a:spcAft>
                <a:spcPct val="0"/>
              </a:spcAft>
              <a:buFont typeface="Wingdings" panose="05000000000000000000" pitchFamily="2" charset="2"/>
              <a:buChar char="§"/>
            </a:pPr>
            <a:endParaRPr lang="en-US" altLang="en-US" sz="2400" dirty="0"/>
          </a:p>
          <a:p>
            <a:pPr marL="800100" lvl="1" indent="-342900" eaLnBrk="0" fontAlgn="base" hangingPunct="0">
              <a:spcBef>
                <a:spcPct val="0"/>
              </a:spcBef>
              <a:spcAft>
                <a:spcPct val="0"/>
              </a:spcAft>
              <a:buFont typeface="Wingdings" panose="05000000000000000000" pitchFamily="2" charset="2"/>
              <a:buChar char="§"/>
            </a:pPr>
            <a:r>
              <a:rPr lang="en-US" altLang="en-US" sz="2400" dirty="0"/>
              <a:t>Flexible (algorithms can be changed in software).</a:t>
            </a:r>
          </a:p>
          <a:p>
            <a:pPr marL="800100" lvl="1" indent="-342900" eaLnBrk="0" fontAlgn="base" hangingPunct="0">
              <a:spcBef>
                <a:spcPct val="0"/>
              </a:spcBef>
              <a:spcAft>
                <a:spcPct val="0"/>
              </a:spcAft>
              <a:buFont typeface="Wingdings" panose="05000000000000000000" pitchFamily="2" charset="2"/>
              <a:buChar char="§"/>
            </a:pPr>
            <a:endParaRPr lang="en-US" altLang="en-US" sz="2400" dirty="0"/>
          </a:p>
          <a:p>
            <a:pPr marL="800100" lvl="1" indent="-342900" eaLnBrk="0" fontAlgn="base" hangingPunct="0">
              <a:spcBef>
                <a:spcPct val="0"/>
              </a:spcBef>
              <a:spcAft>
                <a:spcPct val="0"/>
              </a:spcAft>
              <a:buFont typeface="Wingdings" panose="05000000000000000000" pitchFamily="2" charset="2"/>
              <a:buChar char="§"/>
            </a:pPr>
            <a:r>
              <a:rPr lang="en-US" altLang="en-US" sz="2400" dirty="0"/>
              <a:t>Enables </a:t>
            </a:r>
            <a:r>
              <a:rPr lang="en-US" altLang="en-US" sz="2400" b="1" dirty="0"/>
              <a:t>smart sensors</a:t>
            </a:r>
            <a:r>
              <a:rPr lang="en-US" altLang="en-US" sz="2400" dirty="0"/>
              <a:t> (self-calibration, decision-making).</a:t>
            </a:r>
          </a:p>
          <a:p>
            <a:pPr marL="800100" lvl="1" indent="-342900" eaLnBrk="0" fontAlgn="base" hangingPunct="0">
              <a:spcBef>
                <a:spcPct val="0"/>
              </a:spcBef>
              <a:spcAft>
                <a:spcPct val="0"/>
              </a:spcAft>
              <a:buFont typeface="Wingdings" panose="05000000000000000000" pitchFamily="2" charset="2"/>
              <a:buChar char="§"/>
            </a:pPr>
            <a:endParaRPr lang="en-US" altLang="en-US" sz="2400" dirty="0"/>
          </a:p>
          <a:p>
            <a:pPr marL="800100" lvl="1" indent="-342900" eaLnBrk="0" fontAlgn="base" hangingPunct="0">
              <a:spcBef>
                <a:spcPct val="0"/>
              </a:spcBef>
              <a:spcAft>
                <a:spcPct val="0"/>
              </a:spcAft>
              <a:buFont typeface="Wingdings" panose="05000000000000000000" pitchFamily="2" charset="2"/>
              <a:buChar char="§"/>
            </a:pPr>
            <a:r>
              <a:rPr lang="en-US" altLang="en-US" sz="2400" dirty="0"/>
              <a:t>Supports </a:t>
            </a:r>
            <a:r>
              <a:rPr lang="en-US" altLang="en-US" sz="2400" dirty="0" err="1"/>
              <a:t>IoT</a:t>
            </a:r>
            <a:r>
              <a:rPr lang="en-US" altLang="en-US" sz="2400" dirty="0"/>
              <a:t>/AI integration.</a:t>
            </a:r>
          </a:p>
          <a:p>
            <a:endParaRPr lang="en-US" sz="2400" dirty="0"/>
          </a:p>
        </p:txBody>
      </p:sp>
    </p:spTree>
    <p:extLst>
      <p:ext uri="{BB962C8B-B14F-4D97-AF65-F5344CB8AC3E}">
        <p14:creationId xmlns:p14="http://schemas.microsoft.com/office/powerpoint/2010/main" val="30721323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54488" y="611016"/>
            <a:ext cx="11870498" cy="3416320"/>
          </a:xfrm>
          <a:prstGeom prst="rect">
            <a:avLst/>
          </a:prstGeom>
        </p:spPr>
        <p:txBody>
          <a:bodyPr wrap="square">
            <a:spAutoFit/>
          </a:bodyPr>
          <a:lstStyle/>
          <a:p>
            <a:r>
              <a:rPr lang="en-US" sz="2400" b="1" dirty="0"/>
              <a:t>Common DSP Techniques Used in Sensor Applications</a:t>
            </a:r>
          </a:p>
          <a:p>
            <a:endParaRPr lang="en-US" sz="2400" b="1" dirty="0"/>
          </a:p>
          <a:p>
            <a:pPr marL="800100" lvl="1" indent="-342900">
              <a:buFont typeface="Wingdings" panose="05000000000000000000" pitchFamily="2" charset="2"/>
              <a:buChar char="§"/>
            </a:pPr>
            <a:r>
              <a:rPr lang="en-US" sz="2400" dirty="0"/>
              <a:t>Fast Fourier Transform (FFT) for spectral analysis.</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Adaptive filtering for noise cancellation.</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err="1"/>
              <a:t>Kalman</a:t>
            </a:r>
            <a:r>
              <a:rPr lang="en-US" sz="2400" dirty="0"/>
              <a:t> filtering for sensor fusion and state estimation.</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Wavelet transform for multi-resolution analysis.</a:t>
            </a:r>
            <a:endParaRPr lang="en-US" sz="2400" b="0" i="0" dirty="0">
              <a:effectLst/>
            </a:endParaRPr>
          </a:p>
        </p:txBody>
      </p:sp>
    </p:spTree>
    <p:extLst>
      <p:ext uri="{BB962C8B-B14F-4D97-AF65-F5344CB8AC3E}">
        <p14:creationId xmlns:p14="http://schemas.microsoft.com/office/powerpoint/2010/main" val="35851760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Tree>
    <p:extLst>
      <p:ext uri="{BB962C8B-B14F-4D97-AF65-F5344CB8AC3E}">
        <p14:creationId xmlns:p14="http://schemas.microsoft.com/office/powerpoint/2010/main" val="1292899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0130" y="611410"/>
            <a:ext cx="11907382" cy="5262979"/>
          </a:xfrm>
          <a:prstGeom prst="rect">
            <a:avLst/>
          </a:prstGeom>
        </p:spPr>
        <p:txBody>
          <a:bodyPr wrap="square">
            <a:spAutoFit/>
          </a:bodyPr>
          <a:lstStyle/>
          <a:p>
            <a:r>
              <a:rPr lang="en-US" sz="2400" b="1" dirty="0"/>
              <a:t>Applications of Sensors Cond…</a:t>
            </a:r>
          </a:p>
          <a:p>
            <a:endParaRPr lang="en-US" sz="2400" dirty="0"/>
          </a:p>
          <a:p>
            <a:pPr marL="342900" indent="-342900">
              <a:buFont typeface="Wingdings" panose="05000000000000000000" pitchFamily="2" charset="2"/>
              <a:buChar char="§"/>
            </a:pPr>
            <a:r>
              <a:rPr lang="en-US" sz="2400" dirty="0"/>
              <a:t>Environmental Monitoring</a:t>
            </a:r>
          </a:p>
          <a:p>
            <a:pPr marL="342900" indent="-342900">
              <a:buFont typeface="Wingdings" panose="05000000000000000000" pitchFamily="2" charset="2"/>
              <a:buChar char="§"/>
            </a:pPr>
            <a:endParaRPr lang="en-US" sz="2400" dirty="0"/>
          </a:p>
          <a:p>
            <a:pPr marL="800100" lvl="1" indent="-342900">
              <a:buFont typeface="Arial" panose="020B0604020202020204" pitchFamily="34" charset="0"/>
              <a:buChar char="•"/>
            </a:pPr>
            <a:r>
              <a:rPr lang="en-US" sz="2400" dirty="0"/>
              <a:t>Checking air and water quality, radiation, pollution, and weather stations in cities and the natural environment.</a:t>
            </a:r>
          </a:p>
          <a:p>
            <a:pPr marL="800100" lvl="1" indent="-342900">
              <a:buFont typeface="Arial" panose="020B0604020202020204" pitchFamily="34" charset="0"/>
              <a:buChar char="•"/>
            </a:pPr>
            <a:endParaRPr lang="en-US" sz="2400" dirty="0"/>
          </a:p>
          <a:p>
            <a:pPr lvl="1" eaLnBrk="0" fontAlgn="base" hangingPunct="0">
              <a:spcBef>
                <a:spcPct val="0"/>
              </a:spcBef>
              <a:spcAft>
                <a:spcPct val="0"/>
              </a:spcAft>
              <a:buFontTx/>
              <a:buChar char="•"/>
            </a:pPr>
            <a:r>
              <a:rPr lang="en-US" altLang="en-US" sz="2400" b="1" dirty="0"/>
              <a:t>Air quality sensors</a:t>
            </a:r>
            <a:r>
              <a:rPr lang="en-US" altLang="en-US" sz="2400" dirty="0"/>
              <a:t>: Detect pollutants and allergens.</a:t>
            </a:r>
          </a:p>
          <a:p>
            <a:pPr lvl="1" eaLnBrk="0" fontAlgn="base" hangingPunct="0">
              <a:spcBef>
                <a:spcPct val="0"/>
              </a:spcBef>
              <a:spcAft>
                <a:spcPct val="0"/>
              </a:spcAft>
              <a:buFontTx/>
              <a:buChar char="•"/>
            </a:pPr>
            <a:endParaRPr lang="en-US" altLang="en-US" sz="2400" dirty="0"/>
          </a:p>
          <a:p>
            <a:pPr lvl="1" eaLnBrk="0" fontAlgn="base" hangingPunct="0">
              <a:spcBef>
                <a:spcPct val="0"/>
              </a:spcBef>
              <a:spcAft>
                <a:spcPct val="0"/>
              </a:spcAft>
              <a:buFontTx/>
              <a:buChar char="•"/>
            </a:pPr>
            <a:r>
              <a:rPr lang="en-US" altLang="en-US" sz="2400" b="1" dirty="0"/>
              <a:t>Water quality sensors</a:t>
            </a:r>
            <a:r>
              <a:rPr lang="en-US" altLang="en-US" sz="2400" dirty="0"/>
              <a:t>: Monitor contamination in rivers and reservoirs.</a:t>
            </a:r>
          </a:p>
          <a:p>
            <a:pPr lvl="1" eaLnBrk="0" fontAlgn="base" hangingPunct="0">
              <a:spcBef>
                <a:spcPct val="0"/>
              </a:spcBef>
              <a:spcAft>
                <a:spcPct val="0"/>
              </a:spcAft>
              <a:buFontTx/>
              <a:buChar char="•"/>
            </a:pPr>
            <a:endParaRPr lang="en-US" altLang="en-US" sz="2400" dirty="0"/>
          </a:p>
          <a:p>
            <a:pPr lvl="1" eaLnBrk="0" fontAlgn="base" hangingPunct="0">
              <a:spcBef>
                <a:spcPct val="0"/>
              </a:spcBef>
              <a:spcAft>
                <a:spcPct val="0"/>
              </a:spcAft>
              <a:buFontTx/>
              <a:buChar char="•"/>
            </a:pPr>
            <a:r>
              <a:rPr lang="en-US" altLang="en-US" sz="2400" b="1" dirty="0"/>
              <a:t>UV sensors</a:t>
            </a:r>
            <a:r>
              <a:rPr lang="en-US" altLang="en-US" sz="2400" dirty="0"/>
              <a:t>: Measure solar radiation for health and energy applications.</a:t>
            </a:r>
          </a:p>
          <a:p>
            <a:pPr lvl="1" eaLnBrk="0" fontAlgn="base" hangingPunct="0">
              <a:spcBef>
                <a:spcPct val="0"/>
              </a:spcBef>
              <a:spcAft>
                <a:spcPct val="0"/>
              </a:spcAft>
              <a:buFontTx/>
              <a:buChar char="•"/>
            </a:pPr>
            <a:endParaRPr lang="en-US" altLang="en-US" sz="2400" dirty="0"/>
          </a:p>
          <a:p>
            <a:pPr lvl="1" eaLnBrk="0" fontAlgn="base" hangingPunct="0">
              <a:spcBef>
                <a:spcPct val="0"/>
              </a:spcBef>
              <a:spcAft>
                <a:spcPct val="0"/>
              </a:spcAft>
              <a:buFontTx/>
              <a:buChar char="•"/>
            </a:pPr>
            <a:r>
              <a:rPr lang="en-US" altLang="en-US" sz="2400" b="1" dirty="0"/>
              <a:t>Seismic sensors</a:t>
            </a:r>
            <a:r>
              <a:rPr lang="en-US" altLang="en-US" sz="2400" dirty="0"/>
              <a:t>: Detect earthquakes and structural vibrations.</a:t>
            </a:r>
            <a:endParaRPr lang="en-US" sz="2400" dirty="0"/>
          </a:p>
        </p:txBody>
      </p:sp>
    </p:spTree>
    <p:extLst>
      <p:ext uri="{BB962C8B-B14F-4D97-AF65-F5344CB8AC3E}">
        <p14:creationId xmlns:p14="http://schemas.microsoft.com/office/powerpoint/2010/main" val="19069754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0182" y="608533"/>
            <a:ext cx="5613396" cy="461665"/>
          </a:xfrm>
          <a:prstGeom prst="rect">
            <a:avLst/>
          </a:prstGeom>
        </p:spPr>
        <p:txBody>
          <a:bodyPr wrap="none">
            <a:spAutoFit/>
          </a:bodyPr>
          <a:lstStyle/>
          <a:p>
            <a:r>
              <a:rPr lang="en-US" sz="2400" b="1" dirty="0">
                <a:ea typeface="Calibri" panose="020F0502020204030204" pitchFamily="34" charset="0"/>
              </a:rPr>
              <a:t>Calibration and Compensation Techniques </a:t>
            </a:r>
            <a:endParaRPr lang="en-US" sz="2400" b="1" dirty="0"/>
          </a:p>
        </p:txBody>
      </p:sp>
      <p:sp>
        <p:nvSpPr>
          <p:cNvPr id="3" name="Rectangle 2"/>
          <p:cNvSpPr/>
          <p:nvPr/>
        </p:nvSpPr>
        <p:spPr>
          <a:xfrm>
            <a:off x="130182" y="1195957"/>
            <a:ext cx="11844700" cy="3046988"/>
          </a:xfrm>
          <a:prstGeom prst="rect">
            <a:avLst/>
          </a:prstGeom>
        </p:spPr>
        <p:txBody>
          <a:bodyPr wrap="square">
            <a:spAutoFit/>
          </a:bodyPr>
          <a:lstStyle/>
          <a:p>
            <a:r>
              <a:rPr lang="en-US" sz="2400" b="1" dirty="0"/>
              <a:t>Calibration</a:t>
            </a:r>
          </a:p>
          <a:p>
            <a:endParaRPr lang="en-US" sz="2400" b="1" dirty="0"/>
          </a:p>
          <a:p>
            <a:pPr marL="800100" lvl="1" indent="-342900">
              <a:buFont typeface="Wingdings" panose="05000000000000000000" pitchFamily="2" charset="2"/>
              <a:buChar char="§"/>
            </a:pPr>
            <a:r>
              <a:rPr lang="en-US" sz="2400" dirty="0"/>
              <a:t>Calibration is the process of adjusting a sensor's output to match a known reference standard. It is a fundamental step that establishes the relationship between the sensor's input and output under controlled conditions. </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This process helps to correct for systematic errors like </a:t>
            </a:r>
            <a:r>
              <a:rPr lang="en-US" sz="2400" b="1" dirty="0"/>
              <a:t>offset</a:t>
            </a:r>
            <a:r>
              <a:rPr lang="en-US" sz="2400" dirty="0"/>
              <a:t> (a non-zero output at zero input) and </a:t>
            </a:r>
            <a:r>
              <a:rPr lang="en-US" sz="2400" b="1" dirty="0"/>
              <a:t>span/sensitivity errors</a:t>
            </a:r>
            <a:r>
              <a:rPr lang="en-US" sz="2400" dirty="0"/>
              <a:t> (an incorrect slope of the output curve).</a:t>
            </a:r>
          </a:p>
        </p:txBody>
      </p:sp>
    </p:spTree>
    <p:extLst>
      <p:ext uri="{BB962C8B-B14F-4D97-AF65-F5344CB8AC3E}">
        <p14:creationId xmlns:p14="http://schemas.microsoft.com/office/powerpoint/2010/main" val="9336859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2656" y="621233"/>
            <a:ext cx="11882330" cy="6001643"/>
          </a:xfrm>
          <a:prstGeom prst="rect">
            <a:avLst/>
          </a:prstGeom>
        </p:spPr>
        <p:txBody>
          <a:bodyPr wrap="square">
            <a:spAutoFit/>
          </a:bodyPr>
          <a:lstStyle/>
          <a:p>
            <a:r>
              <a:rPr lang="en-US" sz="2400" b="1" dirty="0"/>
              <a:t>Static Calibration</a:t>
            </a:r>
          </a:p>
          <a:p>
            <a:endParaRPr lang="en-US" sz="2400" b="1" dirty="0"/>
          </a:p>
          <a:p>
            <a:pPr marL="800100" lvl="1" indent="-342900">
              <a:buFont typeface="Wingdings" panose="05000000000000000000" pitchFamily="2" charset="2"/>
              <a:buChar char="§"/>
            </a:pPr>
            <a:r>
              <a:rPr lang="en-US" sz="2400" dirty="0"/>
              <a:t>Measures sensor output at fixed, known input values.</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Creates a correction curve mapping sensor output to true inputs.</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Used for conditions that remain constant or change slowly, e.g., fixed temperature or pressure.</a:t>
            </a:r>
          </a:p>
          <a:p>
            <a:pPr marL="800100" lvl="1" indent="-342900">
              <a:buFont typeface="Wingdings" panose="05000000000000000000" pitchFamily="2" charset="2"/>
              <a:buChar char="§"/>
            </a:pPr>
            <a:endParaRPr lang="en-US" sz="2400" dirty="0"/>
          </a:p>
          <a:p>
            <a:r>
              <a:rPr lang="en-US" sz="2400" b="1" dirty="0"/>
              <a:t>Dynamic Calibration</a:t>
            </a:r>
          </a:p>
          <a:p>
            <a:endParaRPr lang="en-US" sz="2400" b="1" dirty="0"/>
          </a:p>
          <a:p>
            <a:pPr marL="800100" lvl="1" indent="-342900">
              <a:buFont typeface="Wingdings" panose="05000000000000000000" pitchFamily="2" charset="2"/>
              <a:buChar char="§"/>
            </a:pPr>
            <a:r>
              <a:rPr lang="en-US" sz="2400" dirty="0"/>
              <a:t>Evaluates sensor performance under changing inputs.</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Assesses characteristics like frequency response and phase delay.</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Important for applications with fast or varying signals.</a:t>
            </a:r>
            <a:endParaRPr lang="en-US" sz="2400" b="0" i="0" dirty="0">
              <a:effectLst/>
            </a:endParaRPr>
          </a:p>
        </p:txBody>
      </p:sp>
    </p:spTree>
    <p:extLst>
      <p:ext uri="{BB962C8B-B14F-4D97-AF65-F5344CB8AC3E}">
        <p14:creationId xmlns:p14="http://schemas.microsoft.com/office/powerpoint/2010/main" val="4142432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0130" y="623936"/>
            <a:ext cx="11932434" cy="5632311"/>
          </a:xfrm>
          <a:prstGeom prst="rect">
            <a:avLst/>
          </a:prstGeom>
        </p:spPr>
        <p:txBody>
          <a:bodyPr wrap="square">
            <a:spAutoFit/>
          </a:bodyPr>
          <a:lstStyle/>
          <a:p>
            <a:r>
              <a:rPr lang="en-US" sz="2400" b="1" dirty="0"/>
              <a:t>Two-Step Calibration</a:t>
            </a:r>
          </a:p>
          <a:p>
            <a:endParaRPr lang="en-US" sz="2400" b="1" dirty="0"/>
          </a:p>
          <a:p>
            <a:pPr marL="800100" lvl="1" indent="-342900">
              <a:buFont typeface="Wingdings" panose="05000000000000000000" pitchFamily="2" charset="2"/>
              <a:buChar char="§"/>
            </a:pPr>
            <a:r>
              <a:rPr lang="en-US" sz="2400" dirty="0"/>
              <a:t>Separates calibration of the sensor element from calibration of analog signal conditioning circuits.</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Improves accuracy by correcting errors introduced in both sensor and electronics.</a:t>
            </a:r>
          </a:p>
          <a:p>
            <a:pPr marL="800100" lvl="1" indent="-342900">
              <a:buFont typeface="Wingdings" panose="05000000000000000000" pitchFamily="2" charset="2"/>
              <a:buChar char="§"/>
            </a:pPr>
            <a:endParaRPr lang="en-US" sz="2400" dirty="0"/>
          </a:p>
          <a:p>
            <a:r>
              <a:rPr lang="en-US" sz="2400" b="1" dirty="0"/>
              <a:t>Digital Calibration</a:t>
            </a:r>
          </a:p>
          <a:p>
            <a:endParaRPr lang="en-US" sz="2400" b="1" dirty="0"/>
          </a:p>
          <a:p>
            <a:pPr marL="800100" lvl="1" indent="-342900">
              <a:buFont typeface="Wingdings" panose="05000000000000000000" pitchFamily="2" charset="2"/>
              <a:buChar char="§"/>
            </a:pPr>
            <a:r>
              <a:rPr lang="en-US" sz="2400" dirty="0"/>
              <a:t>Employs DSP algorithms to compensate for sensor and ADC offsets, gains, and nonlinearities.</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Includes offset subtraction, gain scaling, and curve linearization.</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Enables flexible, real-time compensation without hardware changes.</a:t>
            </a:r>
            <a:endParaRPr lang="en-US" sz="2400" b="0" i="0" dirty="0">
              <a:effectLst/>
            </a:endParaRPr>
          </a:p>
        </p:txBody>
      </p:sp>
    </p:spTree>
    <p:extLst>
      <p:ext uri="{BB962C8B-B14F-4D97-AF65-F5344CB8AC3E}">
        <p14:creationId xmlns:p14="http://schemas.microsoft.com/office/powerpoint/2010/main" val="42144394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7604" y="610303"/>
            <a:ext cx="11944960" cy="3785652"/>
          </a:xfrm>
          <a:prstGeom prst="rect">
            <a:avLst/>
          </a:prstGeom>
        </p:spPr>
        <p:txBody>
          <a:bodyPr wrap="square">
            <a:spAutoFit/>
          </a:bodyPr>
          <a:lstStyle/>
          <a:p>
            <a:r>
              <a:rPr lang="en-US" b="1" dirty="0">
                <a:latin typeface="fkGrotesk"/>
              </a:rPr>
              <a:t> </a:t>
            </a:r>
            <a:r>
              <a:rPr lang="en-US" sz="2400" b="1" dirty="0"/>
              <a:t>Self-Calibration Techniques</a:t>
            </a:r>
          </a:p>
          <a:p>
            <a:endParaRPr lang="en-US" sz="2400" b="1" dirty="0"/>
          </a:p>
          <a:p>
            <a:r>
              <a:rPr lang="en-US" sz="2400" b="1" dirty="0"/>
              <a:t>Background Calibration</a:t>
            </a:r>
          </a:p>
          <a:p>
            <a:pPr>
              <a:buFont typeface="Arial" panose="020B0604020202020204" pitchFamily="34" charset="0"/>
              <a:buChar char="•"/>
            </a:pPr>
            <a:endParaRPr lang="en-US" sz="2400" b="1" dirty="0"/>
          </a:p>
          <a:p>
            <a:pPr marL="800100" lvl="1" indent="-342900">
              <a:buFont typeface="Wingdings" panose="05000000000000000000" pitchFamily="2" charset="2"/>
              <a:buChar char="§"/>
            </a:pPr>
            <a:r>
              <a:rPr lang="en-US" sz="2400" dirty="0"/>
              <a:t>Continuous, non-intrusive calibration during normal operation to adjust sensor drift automatically.</a:t>
            </a:r>
          </a:p>
          <a:p>
            <a:pPr marL="800100" lvl="1" indent="-342900">
              <a:buFont typeface="Wingdings" panose="05000000000000000000" pitchFamily="2" charset="2"/>
              <a:buChar char="§"/>
            </a:pPr>
            <a:endParaRPr lang="en-US" sz="2400" dirty="0"/>
          </a:p>
          <a:p>
            <a:r>
              <a:rPr lang="en-US" sz="2400" b="1" dirty="0"/>
              <a:t>Foreground Calibration</a:t>
            </a:r>
            <a:r>
              <a:rPr lang="en-US" sz="2400" dirty="0"/>
              <a:t> </a:t>
            </a:r>
          </a:p>
          <a:p>
            <a:endParaRPr lang="en-US" sz="2400" dirty="0"/>
          </a:p>
          <a:p>
            <a:pPr marL="800100" lvl="1" indent="-342900">
              <a:buFont typeface="Wingdings" panose="05000000000000000000" pitchFamily="2" charset="2"/>
              <a:buChar char="§"/>
            </a:pPr>
            <a:r>
              <a:rPr lang="en-US" sz="2400" dirty="0"/>
              <a:t>Scheduled calibration requiring stopping normal operation for precise adjustment.</a:t>
            </a:r>
            <a:endParaRPr lang="en-US" sz="2400" b="0" i="0" dirty="0">
              <a:effectLst/>
            </a:endParaRPr>
          </a:p>
        </p:txBody>
      </p:sp>
    </p:spTree>
    <p:extLst>
      <p:ext uri="{BB962C8B-B14F-4D97-AF65-F5344CB8AC3E}">
        <p14:creationId xmlns:p14="http://schemas.microsoft.com/office/powerpoint/2010/main" val="10875406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1962" y="598884"/>
            <a:ext cx="11870498" cy="6001643"/>
          </a:xfrm>
          <a:prstGeom prst="rect">
            <a:avLst/>
          </a:prstGeom>
        </p:spPr>
        <p:txBody>
          <a:bodyPr wrap="square">
            <a:spAutoFit/>
          </a:bodyPr>
          <a:lstStyle/>
          <a:p>
            <a:r>
              <a:rPr lang="en-US" sz="2400" b="1" dirty="0"/>
              <a:t>Point-Based Calibration Methods</a:t>
            </a:r>
          </a:p>
          <a:p>
            <a:r>
              <a:rPr lang="en-US" sz="2400" b="1" dirty="0"/>
              <a:t>Single-Point Calibration</a:t>
            </a:r>
          </a:p>
          <a:p>
            <a:endParaRPr lang="en-US" sz="2400" b="1" dirty="0"/>
          </a:p>
          <a:p>
            <a:pPr marL="800100" lvl="1" indent="-342900">
              <a:buFont typeface="Wingdings" panose="05000000000000000000" pitchFamily="2" charset="2"/>
              <a:buChar char="§"/>
            </a:pPr>
            <a:r>
              <a:rPr lang="en-US" sz="2400" dirty="0"/>
              <a:t>Uses a single known reference.</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Mainly corrects offset errors by adjusting output to zero at a known zero-input.</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Simplest method but limited in addressing nonlinearities.</a:t>
            </a:r>
          </a:p>
          <a:p>
            <a:pPr marL="800100" lvl="1" indent="-342900">
              <a:buFont typeface="Wingdings" panose="05000000000000000000" pitchFamily="2" charset="2"/>
              <a:buChar char="§"/>
            </a:pPr>
            <a:endParaRPr lang="en-US" sz="2400" dirty="0"/>
          </a:p>
          <a:p>
            <a:r>
              <a:rPr lang="en-US" sz="2400" b="1" dirty="0"/>
              <a:t>Two-Point Calibration</a:t>
            </a:r>
          </a:p>
          <a:p>
            <a:endParaRPr lang="en-US" sz="2400" dirty="0"/>
          </a:p>
          <a:p>
            <a:pPr marL="800100" lvl="1" indent="-342900">
              <a:buFont typeface="Wingdings" panose="05000000000000000000" pitchFamily="2" charset="2"/>
              <a:buChar char="§"/>
            </a:pPr>
            <a:r>
              <a:rPr lang="en-US" sz="2400" dirty="0"/>
              <a:t>Uses two known references at the low and high ends of range.</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Corrects offset and span (sensitivity) errors.</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Suitable for ensuring linear scaling across sensor range.</a:t>
            </a:r>
            <a:endParaRPr lang="en-US" sz="2400" b="0" i="0" dirty="0">
              <a:effectLst/>
            </a:endParaRPr>
          </a:p>
        </p:txBody>
      </p:sp>
    </p:spTree>
    <p:extLst>
      <p:ext uri="{BB962C8B-B14F-4D97-AF65-F5344CB8AC3E}">
        <p14:creationId xmlns:p14="http://schemas.microsoft.com/office/powerpoint/2010/main" val="9028251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7394" y="648594"/>
            <a:ext cx="11877591" cy="2677656"/>
          </a:xfrm>
          <a:prstGeom prst="rect">
            <a:avLst/>
          </a:prstGeom>
        </p:spPr>
        <p:txBody>
          <a:bodyPr wrap="square">
            <a:spAutoFit/>
          </a:bodyPr>
          <a:lstStyle/>
          <a:p>
            <a:r>
              <a:rPr lang="en-US" sz="2400" b="1" dirty="0"/>
              <a:t>Multi-Point Calibration</a:t>
            </a:r>
          </a:p>
          <a:p>
            <a:endParaRPr lang="en-US" sz="2400" b="1" dirty="0"/>
          </a:p>
          <a:p>
            <a:pPr marL="800100" lvl="1" indent="-342900">
              <a:buFont typeface="Wingdings" panose="05000000000000000000" pitchFamily="2" charset="2"/>
              <a:buChar char="§"/>
            </a:pPr>
            <a:r>
              <a:rPr lang="en-US" sz="2400" dirty="0"/>
              <a:t>Uses three or more calibration points across the range.</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Corrects nonlinear sensor output with higher accuracy.</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Generates lookup tables or applies curve-fitting algorithms like polynomial regression.</a:t>
            </a:r>
            <a:endParaRPr lang="en-US" sz="2400" b="0" i="0" dirty="0">
              <a:effectLst/>
            </a:endParaRPr>
          </a:p>
        </p:txBody>
      </p:sp>
    </p:spTree>
    <p:extLst>
      <p:ext uri="{BB962C8B-B14F-4D97-AF65-F5344CB8AC3E}">
        <p14:creationId xmlns:p14="http://schemas.microsoft.com/office/powerpoint/2010/main" val="373315659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2656" y="608163"/>
            <a:ext cx="11894856" cy="5632311"/>
          </a:xfrm>
          <a:prstGeom prst="rect">
            <a:avLst/>
          </a:prstGeom>
        </p:spPr>
        <p:txBody>
          <a:bodyPr wrap="square">
            <a:spAutoFit/>
          </a:bodyPr>
          <a:lstStyle/>
          <a:p>
            <a:r>
              <a:rPr lang="en-US" sz="2400" b="1" dirty="0"/>
              <a:t>Other Calibration Techniques</a:t>
            </a:r>
          </a:p>
          <a:p>
            <a:endParaRPr lang="en-US" sz="2400" b="1" dirty="0"/>
          </a:p>
          <a:p>
            <a:r>
              <a:rPr lang="en-US" sz="2400" b="1" dirty="0"/>
              <a:t>Curve Fitting</a:t>
            </a:r>
            <a:r>
              <a:rPr lang="en-US" sz="2400" dirty="0"/>
              <a:t> </a:t>
            </a:r>
          </a:p>
          <a:p>
            <a:endParaRPr lang="en-US" sz="2400" dirty="0"/>
          </a:p>
          <a:p>
            <a:pPr marL="800100" lvl="1" indent="-342900">
              <a:buFont typeface="Arial" panose="020B0604020202020204" pitchFamily="34" charset="0"/>
              <a:buChar char="•"/>
            </a:pPr>
            <a:r>
              <a:rPr lang="en-US" sz="2400" dirty="0"/>
              <a:t>Mathematical modeling (linear, polynomial, nonlinear regression) to map sensor outputs to true values, especially for nonlinear sensors.</a:t>
            </a:r>
          </a:p>
          <a:p>
            <a:pPr marL="800100" lvl="1" indent="-342900">
              <a:buFont typeface="Arial" panose="020B0604020202020204" pitchFamily="34" charset="0"/>
              <a:buChar char="•"/>
            </a:pPr>
            <a:endParaRPr lang="en-US" sz="2400" dirty="0"/>
          </a:p>
          <a:p>
            <a:r>
              <a:rPr lang="en-US" sz="2400" b="1" dirty="0"/>
              <a:t>Gravimetric Calibration</a:t>
            </a:r>
          </a:p>
          <a:p>
            <a:endParaRPr lang="en-US" sz="2400" b="1" dirty="0"/>
          </a:p>
          <a:p>
            <a:pPr marL="800100" lvl="1" indent="-342900">
              <a:buFont typeface="Arial" panose="020B0604020202020204" pitchFamily="34" charset="0"/>
              <a:buChar char="•"/>
            </a:pPr>
            <a:r>
              <a:rPr lang="en-US" sz="2400" dirty="0"/>
              <a:t>For weighing sensors, compares outputs against known mass standards.</a:t>
            </a:r>
          </a:p>
          <a:p>
            <a:pPr marL="800100" lvl="1" indent="-342900">
              <a:buFont typeface="Arial" panose="020B0604020202020204" pitchFamily="34" charset="0"/>
              <a:buChar char="•"/>
            </a:pPr>
            <a:endParaRPr lang="en-US" sz="2400" dirty="0"/>
          </a:p>
          <a:p>
            <a:r>
              <a:rPr lang="en-US" sz="2400" b="1" dirty="0"/>
              <a:t>Electrical Calibration</a:t>
            </a:r>
          </a:p>
          <a:p>
            <a:endParaRPr lang="en-US" sz="2400" b="1" dirty="0"/>
          </a:p>
          <a:p>
            <a:pPr marL="800100" lvl="1" indent="-342900">
              <a:buFont typeface="Arial" panose="020B0604020202020204" pitchFamily="34" charset="0"/>
              <a:buChar char="•"/>
            </a:pPr>
            <a:r>
              <a:rPr lang="en-US" sz="2400" dirty="0"/>
              <a:t>Compares sensor electrical parameters (voltage/current) against traceable electrical standards for precision.</a:t>
            </a:r>
            <a:endParaRPr lang="en-US" sz="2400" b="0" i="0" dirty="0">
              <a:effectLst/>
            </a:endParaRPr>
          </a:p>
        </p:txBody>
      </p:sp>
    </p:spTree>
    <p:extLst>
      <p:ext uri="{BB962C8B-B14F-4D97-AF65-F5344CB8AC3E}">
        <p14:creationId xmlns:p14="http://schemas.microsoft.com/office/powerpoint/2010/main" val="328720029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79540" y="636462"/>
            <a:ext cx="11845446" cy="3046988"/>
          </a:xfrm>
          <a:prstGeom prst="rect">
            <a:avLst/>
          </a:prstGeom>
        </p:spPr>
        <p:txBody>
          <a:bodyPr wrap="square">
            <a:spAutoFit/>
          </a:bodyPr>
          <a:lstStyle/>
          <a:p>
            <a:r>
              <a:rPr lang="en-US" sz="2400" b="1" dirty="0"/>
              <a:t>Compensation</a:t>
            </a:r>
          </a:p>
          <a:p>
            <a:endParaRPr lang="en-US" sz="2400" b="1" dirty="0"/>
          </a:p>
          <a:p>
            <a:pPr marL="800100" lvl="1" indent="-342900">
              <a:buFont typeface="Wingdings" panose="05000000000000000000" pitchFamily="2" charset="2"/>
              <a:buChar char="§"/>
            </a:pPr>
            <a:r>
              <a:rPr lang="en-US" sz="2400" dirty="0"/>
              <a:t>Compensation is the method of counteracting errors that a sensor experiences due to environmental factors or other external influences that change over time, such as temperature, humidity, or aging. </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Unlike calibration, which is often done at a single point in time, compensation is a </a:t>
            </a:r>
            <a:r>
              <a:rPr lang="en-US" sz="2400" b="1" dirty="0"/>
              <a:t>dynamic process</a:t>
            </a:r>
            <a:r>
              <a:rPr lang="en-US" sz="2400" dirty="0"/>
              <a:t> that occurs continuously during operation.</a:t>
            </a:r>
          </a:p>
        </p:txBody>
      </p:sp>
    </p:spTree>
    <p:extLst>
      <p:ext uri="{BB962C8B-B14F-4D97-AF65-F5344CB8AC3E}">
        <p14:creationId xmlns:p14="http://schemas.microsoft.com/office/powerpoint/2010/main" val="38121589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2" name="Rectangle 21"/>
          <p:cNvSpPr/>
          <p:nvPr/>
        </p:nvSpPr>
        <p:spPr>
          <a:xfrm>
            <a:off x="154488" y="640750"/>
            <a:ext cx="11883024" cy="4893647"/>
          </a:xfrm>
          <a:prstGeom prst="rect">
            <a:avLst/>
          </a:prstGeom>
        </p:spPr>
        <p:txBody>
          <a:bodyPr wrap="square">
            <a:spAutoFit/>
          </a:bodyPr>
          <a:lstStyle/>
          <a:p>
            <a:r>
              <a:rPr lang="en-US" sz="2400" b="1" dirty="0"/>
              <a:t>Temperature Compensation</a:t>
            </a:r>
          </a:p>
          <a:p>
            <a:pPr lvl="1"/>
            <a:r>
              <a:rPr lang="en-US" sz="2400" dirty="0"/>
              <a:t>Many sensors (RTDs, strain gauges, accelerometers) have outputs affected by temperature variations.</a:t>
            </a:r>
          </a:p>
          <a:p>
            <a:pPr lvl="1"/>
            <a:endParaRPr lang="en-US" sz="2400" dirty="0"/>
          </a:p>
          <a:p>
            <a:r>
              <a:rPr lang="en-US" sz="2400" dirty="0"/>
              <a:t>Methods:</a:t>
            </a:r>
          </a:p>
          <a:p>
            <a:endParaRPr lang="en-US" sz="2400" dirty="0"/>
          </a:p>
          <a:p>
            <a:pPr marL="1257300" lvl="2" indent="-342900">
              <a:buFont typeface="Arial" panose="020B0604020202020204" pitchFamily="34" charset="0"/>
              <a:buChar char="•"/>
            </a:pPr>
            <a:r>
              <a:rPr lang="en-US" sz="2400" dirty="0"/>
              <a:t>Use an auxiliary temperature sensor to measure ambient temperature.</a:t>
            </a:r>
          </a:p>
          <a:p>
            <a:pPr marL="1257300" lvl="2" indent="-342900">
              <a:buFont typeface="Arial" panose="020B0604020202020204" pitchFamily="34" charset="0"/>
              <a:buChar char="•"/>
            </a:pPr>
            <a:r>
              <a:rPr lang="en-US" sz="2400" dirty="0"/>
              <a:t>Apply hardware-based compensation by integrating components like thermistors in the sensor circuitry (e.g., Wheatstone bridge).</a:t>
            </a:r>
          </a:p>
          <a:p>
            <a:pPr marL="1257300" lvl="2" indent="-342900">
              <a:buFont typeface="Arial" panose="020B0604020202020204" pitchFamily="34" charset="0"/>
              <a:buChar char="•"/>
            </a:pPr>
            <a:r>
              <a:rPr lang="en-US" sz="2400" dirty="0"/>
              <a:t>Implement software-based algorithms or lookup tables to correct sensor output based on temperature error models.</a:t>
            </a:r>
          </a:p>
          <a:p>
            <a:pPr marL="1257300" lvl="2" indent="-342900">
              <a:buFont typeface="Arial" panose="020B0604020202020204" pitchFamily="34" charset="0"/>
              <a:buChar char="•"/>
            </a:pPr>
            <a:r>
              <a:rPr lang="en-US" sz="2400" dirty="0"/>
              <a:t>Use materials with low temperature coefficients to minimize temperature sensitivity.</a:t>
            </a:r>
          </a:p>
        </p:txBody>
      </p:sp>
    </p:spTree>
    <p:extLst>
      <p:ext uri="{BB962C8B-B14F-4D97-AF65-F5344CB8AC3E}">
        <p14:creationId xmlns:p14="http://schemas.microsoft.com/office/powerpoint/2010/main" val="623008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1962" y="614458"/>
            <a:ext cx="11895550" cy="3416320"/>
          </a:xfrm>
          <a:prstGeom prst="rect">
            <a:avLst/>
          </a:prstGeom>
        </p:spPr>
        <p:txBody>
          <a:bodyPr wrap="square">
            <a:spAutoFit/>
          </a:bodyPr>
          <a:lstStyle/>
          <a:p>
            <a:r>
              <a:rPr lang="en-US" sz="2400" b="1" dirty="0"/>
              <a:t>Software-Based Compensation</a:t>
            </a:r>
          </a:p>
          <a:p>
            <a:endParaRPr lang="en-US" sz="2400" b="1" dirty="0"/>
          </a:p>
          <a:p>
            <a:pPr marL="800100" lvl="1" indent="-342900">
              <a:buFont typeface="Arial" panose="020B0604020202020204" pitchFamily="34" charset="0"/>
              <a:buChar char="•"/>
            </a:pPr>
            <a:r>
              <a:rPr lang="en-US" sz="2400" dirty="0"/>
              <a:t>Builds mathematical models characterizing sensor behavior under varying conditions after calibration.</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Real-time processing of raw sensor data using algorithms like polynomial curve fitting or machine learning (e.g., neural networks).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Offers flexibility and adaptability without hardware modification.</a:t>
            </a:r>
          </a:p>
        </p:txBody>
      </p:sp>
    </p:spTree>
    <p:extLst>
      <p:ext uri="{BB962C8B-B14F-4D97-AF65-F5344CB8AC3E}">
        <p14:creationId xmlns:p14="http://schemas.microsoft.com/office/powerpoint/2010/main" val="406172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0130" y="611410"/>
            <a:ext cx="11907382" cy="5262979"/>
          </a:xfrm>
          <a:prstGeom prst="rect">
            <a:avLst/>
          </a:prstGeom>
        </p:spPr>
        <p:txBody>
          <a:bodyPr wrap="square">
            <a:spAutoFit/>
          </a:bodyPr>
          <a:lstStyle/>
          <a:p>
            <a:r>
              <a:rPr lang="en-US" sz="2400" b="1" dirty="0"/>
              <a:t>Applications of Sensors Cond…</a:t>
            </a:r>
          </a:p>
          <a:p>
            <a:endParaRPr lang="en-US" sz="2400" dirty="0"/>
          </a:p>
          <a:p>
            <a:pPr marL="342900" indent="-342900">
              <a:buFont typeface="Wingdings" panose="05000000000000000000" pitchFamily="2" charset="2"/>
              <a:buChar char="§"/>
            </a:pPr>
            <a:r>
              <a:rPr lang="en-US" sz="2400" dirty="0"/>
              <a:t>Agriculture and Farming</a:t>
            </a:r>
          </a:p>
          <a:p>
            <a:pPr marL="342900" indent="-342900">
              <a:buFont typeface="Wingdings" panose="05000000000000000000" pitchFamily="2" charset="2"/>
              <a:buChar char="§"/>
            </a:pPr>
            <a:endParaRPr lang="en-US" sz="2400" dirty="0"/>
          </a:p>
          <a:p>
            <a:pPr marL="800100" lvl="1" indent="-342900">
              <a:buFont typeface="Arial" panose="020B0604020202020204" pitchFamily="34" charset="0"/>
              <a:buChar char="•"/>
            </a:pPr>
            <a:r>
              <a:rPr lang="en-US" sz="2400" dirty="0"/>
              <a:t>Checking Soil moisture and water quality, </a:t>
            </a:r>
            <a:r>
              <a:rPr lang="en-US" sz="2400" dirty="0" err="1"/>
              <a:t>Ph</a:t>
            </a:r>
            <a:r>
              <a:rPr lang="en-US" sz="2400" dirty="0"/>
              <a:t> Level, and weather stations in agriculture and forming.</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Soil moisture sensors</a:t>
            </a:r>
            <a:r>
              <a:rPr lang="en-US" sz="2400" dirty="0"/>
              <a:t>: Optimize irrigation and conserve water.</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pH sensors</a:t>
            </a:r>
            <a:r>
              <a:rPr lang="en-US" sz="2400" dirty="0"/>
              <a:t>: Monitor soil health for better crop yields.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Weather sensors</a:t>
            </a:r>
            <a:r>
              <a:rPr lang="en-US" sz="2400" dirty="0"/>
              <a:t>: Predict rainfall, temperature, and wind for farm planning.</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Livestock monitoring sensors</a:t>
            </a:r>
            <a:r>
              <a:rPr lang="en-US" sz="2400" dirty="0"/>
              <a:t>: Track animal health and movement.</a:t>
            </a:r>
          </a:p>
        </p:txBody>
      </p:sp>
    </p:spTree>
    <p:extLst>
      <p:ext uri="{BB962C8B-B14F-4D97-AF65-F5344CB8AC3E}">
        <p14:creationId xmlns:p14="http://schemas.microsoft.com/office/powerpoint/2010/main" val="21846253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67014" y="597202"/>
            <a:ext cx="11870498" cy="4524315"/>
          </a:xfrm>
          <a:prstGeom prst="rect">
            <a:avLst/>
          </a:prstGeom>
        </p:spPr>
        <p:txBody>
          <a:bodyPr wrap="square">
            <a:spAutoFit/>
          </a:bodyPr>
          <a:lstStyle/>
          <a:p>
            <a:r>
              <a:rPr lang="en-US" sz="2400" b="1" dirty="0"/>
              <a:t>Hardware-Based Compensation</a:t>
            </a:r>
          </a:p>
          <a:p>
            <a:endParaRPr lang="en-US" sz="2400" b="1" dirty="0"/>
          </a:p>
          <a:p>
            <a:pPr marL="800100" lvl="1" indent="-342900">
              <a:buFont typeface="Arial" panose="020B0604020202020204" pitchFamily="34" charset="0"/>
              <a:buChar char="•"/>
            </a:pPr>
            <a:r>
              <a:rPr lang="en-US" sz="2400" dirty="0"/>
              <a:t>Uses additional circuit components for direct error correction in the signal conditioning stage.</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Example: Incorporates thermistors in Wheatstone bridges to counteract temperature-induced resistance changes.</a:t>
            </a:r>
          </a:p>
          <a:p>
            <a:pPr marL="800100" lvl="1" indent="-342900">
              <a:buFont typeface="Arial" panose="020B0604020202020204" pitchFamily="34" charset="0"/>
              <a:buChar char="•"/>
            </a:pPr>
            <a:endParaRPr lang="en-US" sz="2400" dirty="0"/>
          </a:p>
          <a:p>
            <a:r>
              <a:rPr lang="en-US" sz="2400" b="1" dirty="0"/>
              <a:t>Hysteresis Compensation</a:t>
            </a:r>
          </a:p>
          <a:p>
            <a:endParaRPr lang="en-US" sz="2400" dirty="0"/>
          </a:p>
          <a:p>
            <a:pPr marL="800100" lvl="1" indent="-342900">
              <a:buFont typeface="Arial" panose="020B0604020202020204" pitchFamily="34" charset="0"/>
              <a:buChar char="•"/>
            </a:pPr>
            <a:r>
              <a:rPr lang="en-US" sz="2400" dirty="0"/>
              <a:t>Minimizes output discrepancy caused by varying input history via algorithmic filtering or hardware techniques.</a:t>
            </a:r>
            <a:endParaRPr lang="en-US" sz="2400" b="0" i="0" dirty="0">
              <a:effectLst/>
            </a:endParaRPr>
          </a:p>
        </p:txBody>
      </p:sp>
    </p:spTree>
    <p:extLst>
      <p:ext uri="{BB962C8B-B14F-4D97-AF65-F5344CB8AC3E}">
        <p14:creationId xmlns:p14="http://schemas.microsoft.com/office/powerpoint/2010/main" val="33580068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55182" y="635354"/>
            <a:ext cx="11882330" cy="4893647"/>
          </a:xfrm>
          <a:prstGeom prst="rect">
            <a:avLst/>
          </a:prstGeom>
        </p:spPr>
        <p:txBody>
          <a:bodyPr wrap="square">
            <a:spAutoFit/>
          </a:bodyPr>
          <a:lstStyle/>
          <a:p>
            <a:r>
              <a:rPr lang="en-US" sz="2400" b="1" dirty="0"/>
              <a:t>Nonlinearity Compensation</a:t>
            </a:r>
          </a:p>
          <a:p>
            <a:endParaRPr lang="en-US" sz="2400" b="1" dirty="0"/>
          </a:p>
          <a:p>
            <a:pPr marL="800100" lvl="1" indent="-342900">
              <a:buFont typeface="Arial" panose="020B0604020202020204" pitchFamily="34" charset="0"/>
              <a:buChar char="•"/>
            </a:pPr>
            <a:r>
              <a:rPr lang="en-US" sz="2400" dirty="0"/>
              <a:t>Addresses nonlinear sensor output responses using polynomial curve fitting, lookup tables, or piecewise linear approximations.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Essential for sensors like thermistors and photodiodes exhibiting inherent nonlinear characteristics.</a:t>
            </a:r>
          </a:p>
          <a:p>
            <a:pPr>
              <a:buFont typeface="Arial" panose="020B0604020202020204" pitchFamily="34" charset="0"/>
              <a:buChar char="•"/>
            </a:pPr>
            <a:endParaRPr lang="en-US" sz="2400" b="0" i="0" dirty="0">
              <a:effectLst/>
            </a:endParaRPr>
          </a:p>
          <a:p>
            <a:r>
              <a:rPr lang="en-US" sz="2400" b="1" dirty="0"/>
              <a:t>Aging and Drift Compensation</a:t>
            </a:r>
          </a:p>
          <a:p>
            <a:endParaRPr lang="en-US" sz="2400" b="1" dirty="0"/>
          </a:p>
          <a:p>
            <a:pPr marL="800100" lvl="1" indent="-342900">
              <a:buFont typeface="Arial" panose="020B0604020202020204" pitchFamily="34" charset="0"/>
              <a:buChar char="•"/>
            </a:pPr>
            <a:r>
              <a:rPr lang="en-US" sz="2400" dirty="0"/>
              <a:t>Compensates for sensor degradation and gradual output drift over time.</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Uses periodic recalibration or continuous software drift tracking for sustained accuracy.</a:t>
            </a:r>
            <a:endParaRPr lang="en-US" sz="2400" b="0" i="0" dirty="0">
              <a:effectLst/>
            </a:endParaRPr>
          </a:p>
        </p:txBody>
      </p:sp>
    </p:spTree>
    <p:extLst>
      <p:ext uri="{BB962C8B-B14F-4D97-AF65-F5344CB8AC3E}">
        <p14:creationId xmlns:p14="http://schemas.microsoft.com/office/powerpoint/2010/main" val="24851126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75364" y="610302"/>
            <a:ext cx="11837096" cy="6001643"/>
          </a:xfrm>
          <a:prstGeom prst="rect">
            <a:avLst/>
          </a:prstGeom>
        </p:spPr>
        <p:txBody>
          <a:bodyPr wrap="square">
            <a:spAutoFit/>
          </a:bodyPr>
          <a:lstStyle/>
          <a:p>
            <a:r>
              <a:rPr lang="en-US" sz="2400" b="1" dirty="0"/>
              <a:t>Cross-Sensitivity Compensation</a:t>
            </a:r>
          </a:p>
          <a:p>
            <a:endParaRPr lang="en-US" sz="2400" b="1" dirty="0"/>
          </a:p>
          <a:p>
            <a:pPr marL="800100" lvl="1" indent="-342900">
              <a:buFont typeface="Arial" panose="020B0604020202020204" pitchFamily="34" charset="0"/>
              <a:buChar char="•"/>
            </a:pPr>
            <a:r>
              <a:rPr lang="en-US" sz="2400" dirty="0"/>
              <a:t>Corrects interference from multiple parameters affecting the sensor output (e.g., humidity sensors also sensitive to temperature).</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Achieved by sensor fusion combining data from multiple sensors with algorithms.</a:t>
            </a:r>
          </a:p>
          <a:p>
            <a:pPr marL="800100" lvl="1" indent="-342900">
              <a:buFont typeface="Arial" panose="020B0604020202020204" pitchFamily="34" charset="0"/>
              <a:buChar char="•"/>
            </a:pPr>
            <a:endParaRPr lang="en-US" sz="2400" b="0" i="0" dirty="0">
              <a:effectLst/>
            </a:endParaRPr>
          </a:p>
          <a:p>
            <a:r>
              <a:rPr lang="en-US" sz="2400" b="1" dirty="0"/>
              <a:t>Offset and Gain Adjustment</a:t>
            </a:r>
          </a:p>
          <a:p>
            <a:endParaRPr lang="en-US" sz="2400" b="1" dirty="0"/>
          </a:p>
          <a:p>
            <a:pPr marL="800100" lvl="1" indent="-342900">
              <a:buFont typeface="Arial" panose="020B0604020202020204" pitchFamily="34" charset="0"/>
              <a:buChar char="•"/>
            </a:pPr>
            <a:r>
              <a:rPr lang="en-US" sz="2400" dirty="0"/>
              <a:t>Corrects zero-level (offset) errors and scales sensitivity (gain) to align output with standards.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Often performed iteratively in analog sensors using zero and span adjustments.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Digital systems may use baseline subtraction or digital offset correction (e.g., auto-zeroing in op-amps, ADC offset compensation).</a:t>
            </a:r>
            <a:endParaRPr lang="en-US" sz="2400" b="0" i="0" dirty="0">
              <a:effectLst/>
            </a:endParaRPr>
          </a:p>
        </p:txBody>
      </p:sp>
    </p:spTree>
    <p:extLst>
      <p:ext uri="{BB962C8B-B14F-4D97-AF65-F5344CB8AC3E}">
        <p14:creationId xmlns:p14="http://schemas.microsoft.com/office/powerpoint/2010/main" val="12851165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Tree>
    <p:extLst>
      <p:ext uri="{BB962C8B-B14F-4D97-AF65-F5344CB8AC3E}">
        <p14:creationId xmlns:p14="http://schemas.microsoft.com/office/powerpoint/2010/main" val="25309850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24819" y="586705"/>
            <a:ext cx="11925219" cy="5632311"/>
          </a:xfrm>
          <a:prstGeom prst="rect">
            <a:avLst/>
          </a:prstGeom>
        </p:spPr>
        <p:txBody>
          <a:bodyPr wrap="square">
            <a:spAutoFit/>
          </a:bodyPr>
          <a:lstStyle/>
          <a:p>
            <a:r>
              <a:rPr lang="en-US" sz="2400" b="1" dirty="0">
                <a:ea typeface="Calibri" panose="020F0502020204030204" pitchFamily="34" charset="0"/>
              </a:rPr>
              <a:t>Sensor Interfaces and Communication </a:t>
            </a:r>
          </a:p>
          <a:p>
            <a:endParaRPr lang="en-US" sz="2400" b="1" dirty="0">
              <a:ea typeface="Calibri" panose="020F0502020204030204" pitchFamily="34" charset="0"/>
            </a:endParaRPr>
          </a:p>
          <a:p>
            <a:pPr marL="342900" lvl="0" indent="-342900" eaLnBrk="0" fontAlgn="base" hangingPunct="0">
              <a:spcBef>
                <a:spcPct val="0"/>
              </a:spcBef>
              <a:spcAft>
                <a:spcPct val="0"/>
              </a:spcAft>
              <a:buFont typeface="Wingdings" panose="05000000000000000000" pitchFamily="2" charset="2"/>
              <a:buChar char="§"/>
            </a:pPr>
            <a:r>
              <a:rPr lang="en-US" altLang="en-US" sz="2400" dirty="0"/>
              <a:t>A sensor interface is the connection that allows a sensor to communicate with other devices, such as a microcontroller or a computer. </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p>
          <a:p>
            <a:pPr marL="342900" lvl="0" indent="-342900" eaLnBrk="0" fontAlgn="base" hangingPunct="0">
              <a:spcBef>
                <a:spcPct val="0"/>
              </a:spcBef>
              <a:spcAft>
                <a:spcPct val="0"/>
              </a:spcAft>
              <a:buFont typeface="Wingdings" panose="05000000000000000000" pitchFamily="2" charset="2"/>
              <a:buChar char="§"/>
            </a:pPr>
            <a:r>
              <a:rPr lang="en-US" altLang="en-US" sz="2400" dirty="0"/>
              <a:t>It's the "bridge" that enables the data collected by the sensor to be read, processed, and used.</a:t>
            </a:r>
          </a:p>
          <a:p>
            <a:pPr lvl="0" eaLnBrk="0" fontAlgn="base" hangingPunct="0">
              <a:spcBef>
                <a:spcPct val="0"/>
              </a:spcBef>
              <a:spcAft>
                <a:spcPct val="0"/>
              </a:spcAft>
            </a:pPr>
            <a:endParaRPr lang="en-US" altLang="en-US" sz="2400" dirty="0">
              <a:latin typeface="Arial" panose="020B0604020202020204" pitchFamily="34" charset="0"/>
            </a:endParaRPr>
          </a:p>
          <a:p>
            <a:r>
              <a:rPr lang="en-US" sz="2400" b="1" dirty="0"/>
              <a:t>Sensor Interfaces</a:t>
            </a:r>
          </a:p>
          <a:p>
            <a:endParaRPr lang="en-US" sz="2400" dirty="0"/>
          </a:p>
          <a:p>
            <a:pPr marL="342900" indent="-342900">
              <a:buFont typeface="Wingdings" panose="05000000000000000000" pitchFamily="2" charset="2"/>
              <a:buChar char="§"/>
            </a:pPr>
            <a:r>
              <a:rPr lang="en-US" sz="2400" dirty="0"/>
              <a:t>Serve as a bridge between sensors and attached devices.</a:t>
            </a:r>
          </a:p>
          <a:p>
            <a:pPr marL="342900" indent="-342900">
              <a:buFont typeface="Wingdings" panose="05000000000000000000" pitchFamily="2" charset="2"/>
              <a:buChar char="§"/>
            </a:pPr>
            <a:r>
              <a:rPr lang="en-US" sz="2400" dirty="0"/>
              <a:t>Facilitate reading out information from sensor signals and provide suitable output signals for easy integration.</a:t>
            </a:r>
          </a:p>
          <a:p>
            <a:pPr marL="342900" indent="-342900">
              <a:buFont typeface="Wingdings" panose="05000000000000000000" pitchFamily="2" charset="2"/>
              <a:buChar char="§"/>
            </a:pPr>
            <a:r>
              <a:rPr lang="en-US" sz="2400" dirty="0"/>
              <a:t>Examples include sensor interface ICs that read complex sensor inputs and output processing-friendly data.</a:t>
            </a:r>
            <a:endParaRPr lang="en-US" sz="2400" b="1" dirty="0"/>
          </a:p>
        </p:txBody>
      </p:sp>
    </p:spTree>
    <p:extLst>
      <p:ext uri="{BB962C8B-B14F-4D97-AF65-F5344CB8AC3E}">
        <p14:creationId xmlns:p14="http://schemas.microsoft.com/office/powerpoint/2010/main" val="8130392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78659" y="642785"/>
            <a:ext cx="1187941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Types of Sensor Interfaces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rPr>
              <a:t>Sensor interfaces are broadly categorized based on how they transmit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Analog Interfaces</a:t>
            </a:r>
            <a:r>
              <a:rPr kumimoji="0" lang="en-US" altLang="en-US" sz="2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Wingdings" panose="05000000000000000000" pitchFamily="2" charset="2"/>
              <a:buChar char="§"/>
            </a:pPr>
            <a:r>
              <a:rPr kumimoji="0" lang="en-US" altLang="en-US" sz="2400" b="0" i="0" u="none" strike="noStrike" cap="none" normalizeH="0" baseline="0" dirty="0">
                <a:ln>
                  <a:noFill/>
                </a:ln>
                <a:solidFill>
                  <a:schemeClr val="tx1"/>
                </a:solidFill>
                <a:effectLst/>
              </a:rPr>
              <a:t>These interfaces transmit a </a:t>
            </a:r>
            <a:r>
              <a:rPr kumimoji="0" lang="en-US" altLang="en-US" sz="2400" b="1" i="0" u="none" strike="noStrike" cap="none" normalizeH="0" baseline="0" dirty="0">
                <a:ln>
                  <a:noFill/>
                </a:ln>
                <a:solidFill>
                  <a:schemeClr val="tx1"/>
                </a:solidFill>
                <a:effectLst/>
              </a:rPr>
              <a:t>continuous electrical signal</a:t>
            </a:r>
            <a:r>
              <a:rPr kumimoji="0" lang="en-US" altLang="en-US" sz="2400" b="0" i="0" u="none" strike="noStrike" cap="none" normalizeH="0" baseline="0" dirty="0">
                <a:ln>
                  <a:noFill/>
                </a:ln>
                <a:solidFill>
                  <a:schemeClr val="tx1"/>
                </a:solidFill>
                <a:effectLst/>
              </a:rPr>
              <a:t>, such as voltage or current, that is directly proportional to the measured physical quantity. </a:t>
            </a:r>
          </a:p>
          <a:p>
            <a:pPr marL="800100" lvl="1" indent="-342900" eaLnBrk="0" fontAlgn="base" hangingPunct="0">
              <a:spcBef>
                <a:spcPct val="0"/>
              </a:spcBef>
              <a:spcAft>
                <a:spcPct val="0"/>
              </a:spcAft>
              <a:buFont typeface="Wingdings" panose="05000000000000000000" pitchFamily="2" charset="2"/>
              <a:buChar char="§"/>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Wingdings" panose="05000000000000000000" pitchFamily="2" charset="2"/>
              <a:buChar char="§"/>
            </a:pPr>
            <a:r>
              <a:rPr kumimoji="0" lang="en-US" altLang="en-US" sz="2400" b="0" i="0" u="none" strike="noStrike" cap="none" normalizeH="0" baseline="0" dirty="0">
                <a:ln>
                  <a:noFill/>
                </a:ln>
                <a:solidFill>
                  <a:schemeClr val="tx1"/>
                </a:solidFill>
                <a:effectLst/>
              </a:rPr>
              <a:t>This raw data often requires </a:t>
            </a:r>
            <a:r>
              <a:rPr kumimoji="0" lang="en-US" altLang="en-US" sz="2400" b="1" i="0" u="none" strike="noStrike" cap="none" normalizeH="0" baseline="0" dirty="0">
                <a:ln>
                  <a:noFill/>
                </a:ln>
                <a:solidFill>
                  <a:schemeClr val="tx1"/>
                </a:solidFill>
                <a:effectLst/>
              </a:rPr>
              <a:t>signal conditioning</a:t>
            </a:r>
            <a:r>
              <a:rPr kumimoji="0" lang="en-US" altLang="en-US" sz="2400" b="0" i="0" u="none" strike="noStrike" cap="none" normalizeH="0" baseline="0" dirty="0">
                <a:ln>
                  <a:noFill/>
                </a:ln>
                <a:solidFill>
                  <a:schemeClr val="tx1"/>
                </a:solidFill>
                <a:effectLst/>
              </a:rPr>
              <a:t> (like amplification or filtering) and an </a:t>
            </a:r>
            <a:r>
              <a:rPr kumimoji="0" lang="en-US" altLang="en-US" sz="2400" b="1" i="0" u="none" strike="noStrike" cap="none" normalizeH="0" baseline="0" dirty="0">
                <a:ln>
                  <a:noFill/>
                </a:ln>
                <a:solidFill>
                  <a:schemeClr val="tx1"/>
                </a:solidFill>
                <a:effectLst/>
              </a:rPr>
              <a:t>analog-to-digital converter (ADC)</a:t>
            </a:r>
            <a:r>
              <a:rPr kumimoji="0" lang="en-US" altLang="en-US" sz="2400" b="0" i="0" u="none" strike="noStrike" cap="none" normalizeH="0" baseline="0" dirty="0">
                <a:ln>
                  <a:noFill/>
                </a:ln>
                <a:solidFill>
                  <a:schemeClr val="tx1"/>
                </a:solidFill>
                <a:effectLst/>
              </a:rPr>
              <a:t> to be read by a digital processing unit.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93418460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54488" y="642175"/>
            <a:ext cx="11883024" cy="5262979"/>
          </a:xfrm>
          <a:prstGeom prst="rect">
            <a:avLst/>
          </a:prstGeom>
        </p:spPr>
        <p:txBody>
          <a:bodyPr wrap="square">
            <a:spAutoFit/>
          </a:bodyPr>
          <a:lstStyle/>
          <a:p>
            <a:r>
              <a:rPr lang="en-US" sz="2400" dirty="0"/>
              <a:t>	Analog sensors output a </a:t>
            </a:r>
            <a:r>
              <a:rPr lang="en-US" sz="2400" b="1" dirty="0"/>
              <a:t>continuous voltage or current</a:t>
            </a:r>
            <a:r>
              <a:rPr lang="en-US" sz="2400" dirty="0"/>
              <a:t> proportional to the measured parameter.</a:t>
            </a:r>
          </a:p>
          <a:p>
            <a:endParaRPr lang="en-US" sz="2400" dirty="0"/>
          </a:p>
          <a:p>
            <a:pPr>
              <a:buFont typeface="Arial" panose="020B0604020202020204" pitchFamily="34" charset="0"/>
              <a:buChar char="•"/>
            </a:pPr>
            <a:r>
              <a:rPr lang="en-US" sz="2400" b="1" dirty="0"/>
              <a:t>Voltage Output</a:t>
            </a:r>
            <a:endParaRPr lang="en-US" sz="2400" dirty="0"/>
          </a:p>
          <a:p>
            <a:pPr marL="742950" lvl="1" indent="-285750">
              <a:buFont typeface="Arial" panose="020B0604020202020204" pitchFamily="34" charset="0"/>
              <a:buChar char="•"/>
            </a:pPr>
            <a:r>
              <a:rPr lang="en-US" sz="2400" dirty="0"/>
              <a:t>Example: LM35 temperature sensor (10 mV/°C).</a:t>
            </a:r>
          </a:p>
          <a:p>
            <a:pPr marL="742950" lvl="1" indent="-285750">
              <a:buFont typeface="Arial" panose="020B0604020202020204" pitchFamily="34" charset="0"/>
              <a:buChar char="•"/>
            </a:pPr>
            <a:r>
              <a:rPr lang="en-US" sz="2400" dirty="0"/>
              <a:t>Microcontroller reads it using </a:t>
            </a:r>
            <a:r>
              <a:rPr lang="en-US" sz="2400" b="1" dirty="0"/>
              <a:t>ADC (Analog-to-Digital Converter)</a:t>
            </a:r>
            <a:r>
              <a:rPr lang="en-US" sz="2400" dirty="0"/>
              <a:t>.</a:t>
            </a:r>
          </a:p>
          <a:p>
            <a:pPr marL="742950" lvl="1" indent="-285750">
              <a:buFont typeface="Arial" panose="020B0604020202020204" pitchFamily="34" charset="0"/>
              <a:buChar char="•"/>
            </a:pPr>
            <a:endParaRPr lang="en-US" sz="2400" dirty="0"/>
          </a:p>
          <a:p>
            <a:pPr>
              <a:buFont typeface="Arial" panose="020B0604020202020204" pitchFamily="34" charset="0"/>
              <a:buChar char="•"/>
            </a:pPr>
            <a:r>
              <a:rPr lang="en-US" sz="2400" b="1" dirty="0"/>
              <a:t>Current Output</a:t>
            </a:r>
            <a:r>
              <a:rPr lang="en-US" sz="2400" dirty="0"/>
              <a:t> (4–20 mA standard in industry)</a:t>
            </a:r>
          </a:p>
          <a:p>
            <a:pPr marL="742950" lvl="1" indent="-285750">
              <a:buFont typeface="Arial" panose="020B0604020202020204" pitchFamily="34" charset="0"/>
              <a:buChar char="•"/>
            </a:pPr>
            <a:r>
              <a:rPr lang="en-US" sz="2400" dirty="0"/>
              <a:t>Robust against noise and long-distance transmission.</a:t>
            </a:r>
          </a:p>
          <a:p>
            <a:pPr marL="742950" lvl="1" indent="-285750">
              <a:buFont typeface="Arial" panose="020B0604020202020204" pitchFamily="34" charset="0"/>
              <a:buChar char="•"/>
            </a:pPr>
            <a:r>
              <a:rPr lang="en-US" sz="2400" dirty="0"/>
              <a:t>Requires resistor → converts current to voltage before ADC.</a:t>
            </a:r>
          </a:p>
          <a:p>
            <a:pPr marL="742950" lvl="1" indent="-285750">
              <a:buFont typeface="Arial" panose="020B0604020202020204" pitchFamily="34" charset="0"/>
              <a:buChar char="•"/>
            </a:pPr>
            <a:endParaRPr lang="en-US" sz="2400" dirty="0"/>
          </a:p>
          <a:p>
            <a:pPr>
              <a:buFont typeface="Arial" panose="020B0604020202020204" pitchFamily="34" charset="0"/>
              <a:buChar char="•"/>
            </a:pPr>
            <a:r>
              <a:rPr lang="en-US" sz="2400" b="1" dirty="0"/>
              <a:t>Resistance/Capacitance Change</a:t>
            </a:r>
            <a:endParaRPr lang="en-US" sz="2400" dirty="0"/>
          </a:p>
          <a:p>
            <a:pPr marL="742950" lvl="1" indent="-285750">
              <a:buFont typeface="Arial" panose="020B0604020202020204" pitchFamily="34" charset="0"/>
              <a:buChar char="•"/>
            </a:pPr>
            <a:r>
              <a:rPr lang="en-US" sz="2400" dirty="0"/>
              <a:t>Example: LDR (resistance decreases with light).</a:t>
            </a:r>
          </a:p>
          <a:p>
            <a:pPr marL="742950" lvl="1" indent="-285750">
              <a:buFont typeface="Arial" panose="020B0604020202020204" pitchFamily="34" charset="0"/>
              <a:buChar char="•"/>
            </a:pPr>
            <a:r>
              <a:rPr lang="en-US" sz="2400" dirty="0"/>
              <a:t>Usually converted into voltage using a </a:t>
            </a:r>
            <a:r>
              <a:rPr lang="en-US" sz="2400" b="1" dirty="0"/>
              <a:t>voltage divider</a:t>
            </a:r>
            <a:r>
              <a:rPr lang="en-US" sz="2400" dirty="0"/>
              <a:t> or </a:t>
            </a:r>
            <a:r>
              <a:rPr lang="en-US" sz="2400" b="1" dirty="0"/>
              <a:t>Wheatstone bridge</a:t>
            </a:r>
            <a:r>
              <a:rPr lang="en-US" sz="2400" dirty="0"/>
              <a:t>.</a:t>
            </a:r>
          </a:p>
        </p:txBody>
      </p:sp>
    </p:spTree>
    <p:extLst>
      <p:ext uri="{BB962C8B-B14F-4D97-AF65-F5344CB8AC3E}">
        <p14:creationId xmlns:p14="http://schemas.microsoft.com/office/powerpoint/2010/main" val="74865775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39874" y="598884"/>
            <a:ext cx="11912251"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Digital Interfaces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Wingdings" panose="05000000000000000000" pitchFamily="2" charset="2"/>
              <a:buChar char="§"/>
            </a:pPr>
            <a:r>
              <a:rPr kumimoji="0" lang="en-US" altLang="en-US" sz="2400" b="0" i="0" u="none" strike="noStrike" cap="none" normalizeH="0" baseline="0" dirty="0">
                <a:ln>
                  <a:noFill/>
                </a:ln>
                <a:solidFill>
                  <a:schemeClr val="tx1"/>
                </a:solidFill>
                <a:effectLst/>
              </a:rPr>
              <a:t>These interfaces transmit data as a </a:t>
            </a:r>
            <a:r>
              <a:rPr kumimoji="0" lang="en-US" altLang="en-US" sz="2400" b="1" i="0" u="none" strike="noStrike" cap="none" normalizeH="0" baseline="0" dirty="0">
                <a:ln>
                  <a:noFill/>
                </a:ln>
                <a:solidFill>
                  <a:schemeClr val="tx1"/>
                </a:solidFill>
                <a:effectLst/>
              </a:rPr>
              <a:t>discrete stream of 1s and 0s</a:t>
            </a:r>
            <a:r>
              <a:rPr kumimoji="0" lang="en-US" altLang="en-US" sz="2400" b="0" i="0" u="none" strike="noStrike" cap="none" normalizeH="0" baseline="0" dirty="0">
                <a:ln>
                  <a:noFill/>
                </a:ln>
                <a:solidFill>
                  <a:schemeClr val="tx1"/>
                </a:solidFill>
                <a:effectLst/>
              </a:rPr>
              <a:t>, which is a format easily understood by microcontrollers. </a:t>
            </a:r>
          </a:p>
          <a:p>
            <a:pPr marL="800100" lvl="1" indent="-342900" eaLnBrk="0" fontAlgn="base" hangingPunct="0">
              <a:spcBef>
                <a:spcPct val="0"/>
              </a:spcBef>
              <a:spcAft>
                <a:spcPct val="0"/>
              </a:spcAft>
              <a:buFont typeface="Wingdings" panose="05000000000000000000" pitchFamily="2" charset="2"/>
              <a:buChar char="§"/>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Wingdings" panose="05000000000000000000" pitchFamily="2" charset="2"/>
              <a:buChar char="§"/>
            </a:pPr>
            <a:r>
              <a:rPr kumimoji="0" lang="en-US" altLang="en-US" sz="2400" b="0" i="0" u="none" strike="noStrike" cap="none" normalizeH="0" baseline="0" dirty="0">
                <a:ln>
                  <a:noFill/>
                </a:ln>
                <a:solidFill>
                  <a:schemeClr val="tx1"/>
                </a:solidFill>
                <a:effectLst/>
              </a:rPr>
              <a:t>They often include embedded electronics to perform tasks like signal conditioning and analog-to-digital conversion within the sensor itself.</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518624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67014" y="644315"/>
            <a:ext cx="11832920" cy="3785652"/>
          </a:xfrm>
          <a:prstGeom prst="rect">
            <a:avLst/>
          </a:prstGeom>
        </p:spPr>
        <p:txBody>
          <a:bodyPr wrap="square">
            <a:spAutoFit/>
          </a:bodyPr>
          <a:lstStyle/>
          <a:p>
            <a:r>
              <a:rPr lang="en-US" sz="2400" dirty="0"/>
              <a:t>	Digital sensors provide output in discrete form (binary, serial data, or pulse). They often have built-in ADC + signal conditioning.</a:t>
            </a:r>
          </a:p>
          <a:p>
            <a:endParaRPr lang="en-US" sz="2400" dirty="0"/>
          </a:p>
          <a:p>
            <a:r>
              <a:rPr lang="en-US" sz="2400" b="1" dirty="0"/>
              <a:t>Simple Digital Output</a:t>
            </a:r>
          </a:p>
          <a:p>
            <a:pPr marL="800100" lvl="1" indent="-342900">
              <a:buFont typeface="Arial" panose="020B0604020202020204" pitchFamily="34" charset="0"/>
              <a:buChar char="•"/>
            </a:pPr>
            <a:r>
              <a:rPr lang="en-US" sz="2400" dirty="0"/>
              <a:t>Output: HIGH/LOW (0 or 1).</a:t>
            </a:r>
          </a:p>
          <a:p>
            <a:pPr marL="800100" lvl="1" indent="-342900">
              <a:buFont typeface="Arial" panose="020B0604020202020204" pitchFamily="34" charset="0"/>
              <a:buChar char="•"/>
            </a:pPr>
            <a:r>
              <a:rPr lang="en-US" sz="2400" dirty="0"/>
              <a:t>Example: PIR motion sensor, IR obstacle sensor.</a:t>
            </a:r>
          </a:p>
          <a:p>
            <a:pPr marL="800100" lvl="1" indent="-342900">
              <a:buFont typeface="Arial" panose="020B0604020202020204" pitchFamily="34" charset="0"/>
              <a:buChar char="•"/>
            </a:pPr>
            <a:endParaRPr lang="en-US" sz="2400" dirty="0"/>
          </a:p>
          <a:p>
            <a:r>
              <a:rPr lang="en-US" sz="2400" b="1" dirty="0"/>
              <a:t>Pulse/Frequency Output</a:t>
            </a:r>
          </a:p>
          <a:p>
            <a:pPr marL="800100" lvl="1" indent="-342900">
              <a:buFont typeface="Arial" panose="020B0604020202020204" pitchFamily="34" charset="0"/>
              <a:buChar char="•"/>
            </a:pPr>
            <a:r>
              <a:rPr lang="en-US" sz="2400" dirty="0"/>
              <a:t>Sensor outputs a pulse train where frequency/duty cycle encodes the value.</a:t>
            </a:r>
          </a:p>
          <a:p>
            <a:pPr marL="800100" lvl="1" indent="-342900">
              <a:buFont typeface="Arial" panose="020B0604020202020204" pitchFamily="34" charset="0"/>
              <a:buChar char="•"/>
            </a:pPr>
            <a:r>
              <a:rPr lang="en-US" sz="2400" dirty="0"/>
              <a:t>Example: Ultrasonic sensor (HC-SR04), PWM output humidity sensors.</a:t>
            </a:r>
          </a:p>
        </p:txBody>
      </p:sp>
    </p:spTree>
    <p:extLst>
      <p:ext uri="{BB962C8B-B14F-4D97-AF65-F5344CB8AC3E}">
        <p14:creationId xmlns:p14="http://schemas.microsoft.com/office/powerpoint/2010/main" val="15540771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1960" y="611729"/>
            <a:ext cx="11920603" cy="2308324"/>
          </a:xfrm>
          <a:prstGeom prst="rect">
            <a:avLst/>
          </a:prstGeom>
        </p:spPr>
        <p:txBody>
          <a:bodyPr wrap="square">
            <a:spAutoFit/>
          </a:bodyPr>
          <a:lstStyle/>
          <a:p>
            <a:r>
              <a:rPr lang="en-US" sz="2400" b="1" dirty="0"/>
              <a:t>Wireless Interfaces</a:t>
            </a:r>
          </a:p>
          <a:p>
            <a:endParaRPr lang="en-US" sz="2400" b="1" dirty="0"/>
          </a:p>
          <a:p>
            <a:pPr marL="800100" lvl="1" indent="-342900">
              <a:buFont typeface="Wingdings" panose="05000000000000000000" pitchFamily="2" charset="2"/>
              <a:buChar char="§"/>
            </a:pPr>
            <a:r>
              <a:rPr lang="en-US" sz="2400" dirty="0"/>
              <a:t>These interfaces transmit data without physical cables using various radio frequencies.</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 They are a core component of the Internet of Things (</a:t>
            </a:r>
            <a:r>
              <a:rPr lang="en-US" sz="2400" dirty="0" err="1"/>
              <a:t>IoT</a:t>
            </a:r>
            <a:r>
              <a:rPr lang="en-US" sz="2400" dirty="0"/>
              <a:t>) and are used in applications where running wires is impractical.</a:t>
            </a:r>
          </a:p>
        </p:txBody>
      </p:sp>
    </p:spTree>
    <p:extLst>
      <p:ext uri="{BB962C8B-B14F-4D97-AF65-F5344CB8AC3E}">
        <p14:creationId xmlns:p14="http://schemas.microsoft.com/office/powerpoint/2010/main" val="3210953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7" name="Rectangle 6"/>
          <p:cNvSpPr/>
          <p:nvPr/>
        </p:nvSpPr>
        <p:spPr>
          <a:xfrm>
            <a:off x="130130" y="611410"/>
            <a:ext cx="11907382" cy="6001643"/>
          </a:xfrm>
          <a:prstGeom prst="rect">
            <a:avLst/>
          </a:prstGeom>
        </p:spPr>
        <p:txBody>
          <a:bodyPr wrap="square">
            <a:spAutoFit/>
          </a:bodyPr>
          <a:lstStyle/>
          <a:p>
            <a:r>
              <a:rPr lang="en-US" sz="2400" b="1" dirty="0"/>
              <a:t>Applications of Sensors Cond…</a:t>
            </a:r>
          </a:p>
          <a:p>
            <a:endParaRPr lang="en-US" sz="2400" dirty="0"/>
          </a:p>
          <a:p>
            <a:pPr marL="342900" indent="-342900">
              <a:buFont typeface="Wingdings" panose="05000000000000000000" pitchFamily="2" charset="2"/>
              <a:buChar char="§"/>
            </a:pPr>
            <a:r>
              <a:rPr lang="en-US" sz="2400" dirty="0"/>
              <a:t>Safety and Security </a:t>
            </a:r>
          </a:p>
          <a:p>
            <a:pPr marL="342900" indent="-342900">
              <a:buFont typeface="Wingdings" panose="05000000000000000000" pitchFamily="2" charset="2"/>
              <a:buChar char="§"/>
            </a:pPr>
            <a:endParaRPr lang="en-US" sz="2400" dirty="0"/>
          </a:p>
          <a:p>
            <a:pPr marL="800100" lvl="1" indent="-342900">
              <a:buFont typeface="Arial" panose="020B0604020202020204" pitchFamily="34" charset="0"/>
              <a:buChar char="•"/>
            </a:pPr>
            <a:r>
              <a:rPr lang="en-US" sz="2400" dirty="0"/>
              <a:t>Fire alarms, gas leak detection, motion-triggered security cameras, and intrusion sensors.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Motion Sensors</a:t>
            </a:r>
            <a:r>
              <a:rPr lang="en-US" sz="2400" dirty="0"/>
              <a:t>: Detect unauthorized movement in restricted areas or during specific hours.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Door/Window Contact Sensors</a:t>
            </a:r>
            <a:r>
              <a:rPr lang="en-US" sz="2400" dirty="0"/>
              <a:t>: Alert when doors or windows are opened unexpectedly.</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Glass Break Sensors</a:t>
            </a:r>
            <a:r>
              <a:rPr lang="en-US" sz="2400" dirty="0"/>
              <a:t>: Recognize the sound frequency of breaking glass to trigger alarms.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Smoke &amp; Gas Detectors</a:t>
            </a:r>
            <a:r>
              <a:rPr lang="en-US" sz="2400" dirty="0"/>
              <a:t>: Warn occupants of fire, carbon monoxide, or gas leaks.</a:t>
            </a:r>
          </a:p>
        </p:txBody>
      </p:sp>
    </p:spTree>
    <p:extLst>
      <p:ext uri="{BB962C8B-B14F-4D97-AF65-F5344CB8AC3E}">
        <p14:creationId xmlns:p14="http://schemas.microsoft.com/office/powerpoint/2010/main" val="38689849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58663" y="673170"/>
            <a:ext cx="1187467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rPr>
              <a:t>Sensor Communication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solidFill>
                <a:schemeClr val="tx1"/>
              </a:solidFill>
              <a:effectLst/>
            </a:endParaRPr>
          </a:p>
          <a:p>
            <a:pPr marL="914400" lvl="1" indent="-457200" eaLnBrk="0" fontAlgn="base" hangingPunct="0">
              <a:spcBef>
                <a:spcPct val="0"/>
              </a:spcBef>
              <a:spcAft>
                <a:spcPct val="0"/>
              </a:spcAft>
              <a:buFont typeface="Wingdings" panose="05000000000000000000" pitchFamily="2" charset="2"/>
              <a:buChar char="§"/>
            </a:pPr>
            <a:r>
              <a:rPr kumimoji="0" lang="en-US" altLang="en-US" sz="2800" b="0" i="0" u="none" strike="noStrike" cap="none" normalizeH="0" baseline="0" dirty="0">
                <a:ln>
                  <a:noFill/>
                </a:ln>
                <a:solidFill>
                  <a:schemeClr val="tx1"/>
                </a:solidFill>
                <a:effectLst/>
              </a:rPr>
              <a:t>Communication is the process by which sensor data is transmitted from the sensor to a processing unit or network. </a:t>
            </a:r>
          </a:p>
          <a:p>
            <a:pPr marL="914400" lvl="1" indent="-457200" eaLnBrk="0" fontAlgn="base" hangingPunct="0">
              <a:spcBef>
                <a:spcPct val="0"/>
              </a:spcBef>
              <a:spcAft>
                <a:spcPct val="0"/>
              </a:spcAft>
              <a:buFont typeface="Wingdings" panose="05000000000000000000" pitchFamily="2" charset="2"/>
              <a:buChar char="§"/>
            </a:pPr>
            <a:endParaRPr kumimoji="0" lang="en-US" altLang="en-US" sz="2800" b="0" i="0" u="none" strike="noStrike" cap="none" normalizeH="0" baseline="0" dirty="0">
              <a:ln>
                <a:noFill/>
              </a:ln>
              <a:solidFill>
                <a:schemeClr val="tx1"/>
              </a:solidFill>
              <a:effectLst/>
            </a:endParaRPr>
          </a:p>
          <a:p>
            <a:pPr marL="914400" lvl="1" indent="-457200" eaLnBrk="0" fontAlgn="base" hangingPunct="0">
              <a:spcBef>
                <a:spcPct val="0"/>
              </a:spcBef>
              <a:spcAft>
                <a:spcPct val="0"/>
              </a:spcAft>
              <a:buFont typeface="Wingdings" panose="05000000000000000000" pitchFamily="2" charset="2"/>
              <a:buChar char="§"/>
            </a:pPr>
            <a:r>
              <a:rPr kumimoji="0" lang="en-US" altLang="en-US" sz="2800" b="0" i="0" u="none" strike="noStrike" cap="none" normalizeH="0" baseline="0" dirty="0">
                <a:ln>
                  <a:noFill/>
                </a:ln>
                <a:solidFill>
                  <a:schemeClr val="tx1"/>
                </a:solidFill>
                <a:effectLst/>
              </a:rPr>
              <a:t>This is achieved through various </a:t>
            </a:r>
            <a:r>
              <a:rPr kumimoji="0" lang="en-US" altLang="en-US" sz="2800" i="0" u="none" strike="noStrike" cap="none" normalizeH="0" baseline="0" dirty="0">
                <a:ln>
                  <a:noFill/>
                </a:ln>
                <a:solidFill>
                  <a:schemeClr val="tx1"/>
                </a:solidFill>
                <a:effectLst/>
              </a:rPr>
              <a:t>communication protocols</a:t>
            </a:r>
            <a:r>
              <a:rPr kumimoji="0" lang="en-US" altLang="en-US" sz="2800" b="0" i="0" u="none" strike="noStrike" cap="none" normalizeH="0" baseline="0" dirty="0">
                <a:ln>
                  <a:noFill/>
                </a:ln>
                <a:solidFill>
                  <a:schemeClr val="tx1"/>
                </a:solidFill>
                <a:effectLst/>
              </a:rPr>
              <a:t>, which are the set of rules that govern data exchange.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5930576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28827" y="621059"/>
            <a:ext cx="11896160" cy="5262979"/>
          </a:xfrm>
          <a:prstGeom prst="rect">
            <a:avLst/>
          </a:prstGeom>
        </p:spPr>
        <p:txBody>
          <a:bodyPr wrap="square">
            <a:spAutoFit/>
          </a:bodyPr>
          <a:lstStyle/>
          <a:p>
            <a:r>
              <a:rPr lang="en-US" sz="2400" b="1" dirty="0"/>
              <a:t>Wired Protocols</a:t>
            </a:r>
          </a:p>
          <a:p>
            <a:endParaRPr lang="en-US" sz="2400" b="1" dirty="0"/>
          </a:p>
          <a:p>
            <a:pPr marL="800100" lvl="1" indent="-342900">
              <a:buFont typeface="Wingdings" panose="05000000000000000000" pitchFamily="2" charset="2"/>
              <a:buChar char="§"/>
            </a:pPr>
            <a:r>
              <a:rPr lang="en-US" sz="2400" dirty="0"/>
              <a:t>Low-Level Digital Communication: Protocols such as I2C, SPI, SENT, and HART are typically used for close-range sensor communication and provide reliable data transmission.</a:t>
            </a:r>
          </a:p>
          <a:p>
            <a:pPr marL="800100" lvl="1" indent="-342900">
              <a:buFont typeface="Wingdings" panose="05000000000000000000" pitchFamily="2" charset="2"/>
              <a:buChar char="§"/>
            </a:pPr>
            <a:endParaRPr lang="en-US" sz="2400" dirty="0"/>
          </a:p>
          <a:p>
            <a:pPr marL="1200150" lvl="2" indent="-285750">
              <a:buFont typeface="Arial" panose="020B0604020202020204" pitchFamily="34" charset="0"/>
              <a:buChar char="•"/>
            </a:pPr>
            <a:r>
              <a:rPr lang="en-US" sz="2400" dirty="0"/>
              <a:t>I2C: Two-wire, low-speed communication, suitable for multiple sensors on the same bus.</a:t>
            </a:r>
          </a:p>
          <a:p>
            <a:pPr marL="1200150" lvl="2" indent="-285750">
              <a:buFont typeface="Arial" panose="020B0604020202020204" pitchFamily="34" charset="0"/>
              <a:buChar char="•"/>
            </a:pPr>
            <a:endParaRPr lang="en-US" sz="2400" dirty="0"/>
          </a:p>
          <a:p>
            <a:pPr marL="1200150" lvl="2" indent="-285750">
              <a:buFont typeface="Arial" panose="020B0604020202020204" pitchFamily="34" charset="0"/>
              <a:buChar char="•"/>
            </a:pPr>
            <a:r>
              <a:rPr lang="en-US" sz="2400" dirty="0"/>
              <a:t>SPI: Four-wire, full-duplex, high-speed communication often used for sensors needing fast data transfer.</a:t>
            </a:r>
          </a:p>
          <a:p>
            <a:pPr marL="1200150" lvl="2" indent="-285750">
              <a:buFont typeface="Arial" panose="020B0604020202020204" pitchFamily="34" charset="0"/>
              <a:buChar char="•"/>
            </a:pPr>
            <a:endParaRPr lang="en-US" sz="2400" dirty="0"/>
          </a:p>
          <a:p>
            <a:pPr marL="1200150" lvl="2" indent="-285750">
              <a:buFont typeface="Arial" panose="020B0604020202020204" pitchFamily="34" charset="0"/>
              <a:buChar char="•"/>
            </a:pPr>
            <a:r>
              <a:rPr lang="en-US" sz="2400" dirty="0"/>
              <a:t>SENT: Serial protocol for transmitting sensor data in automotive applications.</a:t>
            </a:r>
          </a:p>
          <a:p>
            <a:pPr marL="1200150" lvl="2"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5717306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28827" y="621059"/>
            <a:ext cx="11896160" cy="6001643"/>
          </a:xfrm>
          <a:prstGeom prst="rect">
            <a:avLst/>
          </a:prstGeom>
        </p:spPr>
        <p:txBody>
          <a:bodyPr wrap="square">
            <a:spAutoFit/>
          </a:bodyPr>
          <a:lstStyle/>
          <a:p>
            <a:r>
              <a:rPr lang="en-US" sz="2400" b="1" dirty="0"/>
              <a:t>Wired Protocols cond..</a:t>
            </a:r>
          </a:p>
          <a:p>
            <a:endParaRPr lang="en-US" sz="2400" b="1" dirty="0"/>
          </a:p>
          <a:p>
            <a:pPr marL="800100" lvl="1" indent="-342900">
              <a:buFont typeface="Wingdings" panose="05000000000000000000" pitchFamily="2" charset="2"/>
              <a:buChar char="§"/>
            </a:pPr>
            <a:r>
              <a:rPr lang="en-US" sz="2400" b="1" dirty="0"/>
              <a:t>Fieldbus Protocols</a:t>
            </a:r>
            <a:r>
              <a:rPr lang="en-US" sz="2400" dirty="0"/>
              <a:t>: Used in industrial automation, including CAN (</a:t>
            </a:r>
            <a:r>
              <a:rPr lang="en-US" sz="2400" dirty="0" err="1"/>
              <a:t>CANopen</a:t>
            </a:r>
            <a:r>
              <a:rPr lang="en-US" sz="2400" dirty="0"/>
              <a:t>, CAN FD), Modbus RTU, and IO-Link.</a:t>
            </a:r>
          </a:p>
          <a:p>
            <a:pPr marL="342900"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b="1" dirty="0"/>
              <a:t>Industrial Ethernet</a:t>
            </a:r>
            <a:r>
              <a:rPr lang="en-US" sz="2400" dirty="0"/>
              <a:t>: Higher-layer communication protocols over Ethernet for industrial sensor networks.</a:t>
            </a:r>
          </a:p>
          <a:p>
            <a:pPr marL="342900" indent="-342900">
              <a:buFont typeface="Wingdings" panose="05000000000000000000" pitchFamily="2" charset="2"/>
              <a:buChar char="§"/>
            </a:pPr>
            <a:endParaRPr lang="en-US" sz="2400" b="1" i="0" dirty="0">
              <a:effectLst/>
            </a:endParaRPr>
          </a:p>
          <a:p>
            <a:pPr lvl="0" eaLnBrk="0" fontAlgn="base" hangingPunct="0">
              <a:spcBef>
                <a:spcPct val="0"/>
              </a:spcBef>
              <a:spcAft>
                <a:spcPct val="0"/>
              </a:spcAft>
            </a:pPr>
            <a:r>
              <a:rPr lang="en-US" altLang="en-US" sz="2400" b="1" dirty="0"/>
              <a:t>Advantages</a:t>
            </a:r>
            <a:r>
              <a:rPr lang="en-US" altLang="en-US" sz="2400" dirty="0"/>
              <a:t> </a:t>
            </a:r>
          </a:p>
          <a:p>
            <a:pPr lvl="0" eaLnBrk="0" fontAlgn="base" hangingPunct="0">
              <a:spcBef>
                <a:spcPct val="0"/>
              </a:spcBef>
              <a:spcAft>
                <a:spcPct val="0"/>
              </a:spcAft>
            </a:pPr>
            <a:endParaRPr lang="en-US" altLang="en-US" sz="2400" dirty="0"/>
          </a:p>
          <a:p>
            <a:pPr marL="800100" lvl="1" indent="-342900" eaLnBrk="0" fontAlgn="base" hangingPunct="0">
              <a:spcBef>
                <a:spcPct val="0"/>
              </a:spcBef>
              <a:spcAft>
                <a:spcPct val="0"/>
              </a:spcAft>
              <a:buFont typeface="Wingdings" panose="05000000000000000000" pitchFamily="2" charset="2"/>
              <a:buChar char="§"/>
            </a:pPr>
            <a:r>
              <a:rPr lang="en-US" altLang="en-US" sz="2400" dirty="0"/>
              <a:t>Secure, reliable, high-speed, and low latency.</a:t>
            </a:r>
          </a:p>
          <a:p>
            <a:pPr marL="800100" lvl="1" indent="-342900" eaLnBrk="0" fontAlgn="base" hangingPunct="0">
              <a:spcBef>
                <a:spcPct val="0"/>
              </a:spcBef>
              <a:spcAft>
                <a:spcPct val="0"/>
              </a:spcAft>
              <a:buFont typeface="Wingdings" panose="05000000000000000000" pitchFamily="2" charset="2"/>
              <a:buChar char="§"/>
            </a:pPr>
            <a:endParaRPr lang="en-US" altLang="en-US" sz="2400" dirty="0"/>
          </a:p>
          <a:p>
            <a:pPr lvl="0" eaLnBrk="0" fontAlgn="base" hangingPunct="0">
              <a:spcBef>
                <a:spcPct val="0"/>
              </a:spcBef>
              <a:spcAft>
                <a:spcPct val="0"/>
              </a:spcAft>
            </a:pPr>
            <a:r>
              <a:rPr lang="en-US" altLang="en-US" sz="2400" b="1" dirty="0"/>
              <a:t>Disadvantages</a:t>
            </a:r>
          </a:p>
          <a:p>
            <a:pPr lvl="0" eaLnBrk="0" fontAlgn="base" hangingPunct="0">
              <a:spcBef>
                <a:spcPct val="0"/>
              </a:spcBef>
              <a:spcAft>
                <a:spcPct val="0"/>
              </a:spcAft>
            </a:pPr>
            <a:endParaRPr lang="en-US" altLang="en-US" sz="2400" b="1" dirty="0"/>
          </a:p>
          <a:p>
            <a:pPr marL="800100" lvl="1" indent="-342900" eaLnBrk="0" fontAlgn="base" hangingPunct="0">
              <a:spcBef>
                <a:spcPct val="0"/>
              </a:spcBef>
              <a:spcAft>
                <a:spcPct val="0"/>
              </a:spcAft>
              <a:buFont typeface="Wingdings" panose="05000000000000000000" pitchFamily="2" charset="2"/>
              <a:buChar char="§"/>
            </a:pPr>
            <a:r>
              <a:rPr lang="en-US" altLang="en-US" sz="2400" dirty="0"/>
              <a:t>Limited mobility, can be complex and costly to install, and can be vulnerable to physical damage.</a:t>
            </a:r>
            <a:endParaRPr lang="en-US" sz="2400" b="1" i="0" dirty="0">
              <a:effectLst/>
            </a:endParaRPr>
          </a:p>
        </p:txBody>
      </p:sp>
    </p:spTree>
    <p:extLst>
      <p:ext uri="{BB962C8B-B14F-4D97-AF65-F5344CB8AC3E}">
        <p14:creationId xmlns:p14="http://schemas.microsoft.com/office/powerpoint/2010/main" val="29220124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5078" y="635354"/>
            <a:ext cx="11894856" cy="5632311"/>
          </a:xfrm>
          <a:prstGeom prst="rect">
            <a:avLst/>
          </a:prstGeom>
        </p:spPr>
        <p:txBody>
          <a:bodyPr wrap="square">
            <a:spAutoFit/>
          </a:bodyPr>
          <a:lstStyle/>
          <a:p>
            <a:r>
              <a:rPr lang="en-US" sz="2400" b="1" dirty="0"/>
              <a:t>Wireless Protocols</a:t>
            </a:r>
          </a:p>
          <a:p>
            <a:endParaRPr lang="en-US" sz="2400" b="1" dirty="0"/>
          </a:p>
          <a:p>
            <a:pPr marL="800100" lvl="1" indent="-342900">
              <a:buFont typeface="Wingdings" panose="05000000000000000000" pitchFamily="2" charset="2"/>
              <a:buChar char="§"/>
            </a:pPr>
            <a:r>
              <a:rPr lang="en-US" sz="2400" dirty="0"/>
              <a:t>Protocols like </a:t>
            </a:r>
            <a:r>
              <a:rPr lang="en-US" sz="2400" dirty="0" err="1"/>
              <a:t>WiFi</a:t>
            </a:r>
            <a:r>
              <a:rPr lang="en-US" sz="2400" dirty="0"/>
              <a:t>, Bluetooth, </a:t>
            </a:r>
            <a:r>
              <a:rPr lang="en-US" sz="2400" dirty="0" err="1"/>
              <a:t>Zigbee</a:t>
            </a:r>
            <a:r>
              <a:rPr lang="en-US" sz="2400" dirty="0"/>
              <a:t>, </a:t>
            </a:r>
            <a:r>
              <a:rPr lang="en-US" sz="2400" dirty="0" err="1"/>
              <a:t>LoRaWAN</a:t>
            </a:r>
            <a:r>
              <a:rPr lang="en-US" sz="2400" dirty="0"/>
              <a:t> allow sensors to transmit data without physical wiring.</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Wireless protocols enable flexibility and easy scalability but might have limitations in speed, interference, and power consumption.</a:t>
            </a:r>
          </a:p>
          <a:p>
            <a:pPr marL="800100" lvl="1" indent="-342900">
              <a:buFont typeface="Wingdings" panose="05000000000000000000" pitchFamily="2" charset="2"/>
              <a:buChar char="§"/>
            </a:pPr>
            <a:endParaRPr lang="en-US" sz="2400" b="0" i="0" dirty="0">
              <a:effectLst/>
            </a:endParaRPr>
          </a:p>
          <a:p>
            <a:pPr lvl="0" eaLnBrk="0" fontAlgn="base" hangingPunct="0">
              <a:spcBef>
                <a:spcPct val="0"/>
              </a:spcBef>
              <a:spcAft>
                <a:spcPct val="0"/>
              </a:spcAft>
            </a:pPr>
            <a:r>
              <a:rPr lang="en-US" altLang="en-US" sz="2400" b="1" dirty="0"/>
              <a:t>Advantages</a:t>
            </a:r>
            <a:endParaRPr lang="en-US" altLang="en-US" sz="2400" dirty="0"/>
          </a:p>
          <a:p>
            <a:pPr lvl="0" eaLnBrk="0" fontAlgn="base" hangingPunct="0">
              <a:spcBef>
                <a:spcPct val="0"/>
              </a:spcBef>
              <a:spcAft>
                <a:spcPct val="0"/>
              </a:spcAft>
            </a:pPr>
            <a:endParaRPr lang="en-US" altLang="en-US" sz="2400" dirty="0"/>
          </a:p>
          <a:p>
            <a:pPr marL="800100" lvl="1" indent="-342900" eaLnBrk="0" fontAlgn="base" hangingPunct="0">
              <a:spcBef>
                <a:spcPct val="0"/>
              </a:spcBef>
              <a:spcAft>
                <a:spcPct val="0"/>
              </a:spcAft>
              <a:buFont typeface="Wingdings" panose="05000000000000000000" pitchFamily="2" charset="2"/>
              <a:buChar char="§"/>
            </a:pPr>
            <a:r>
              <a:rPr lang="en-US" altLang="en-US" sz="2400" dirty="0"/>
              <a:t>Flexible, scalable, and easy to deploy.</a:t>
            </a:r>
          </a:p>
          <a:p>
            <a:pPr lvl="0" eaLnBrk="0" fontAlgn="base" hangingPunct="0">
              <a:spcBef>
                <a:spcPct val="0"/>
              </a:spcBef>
              <a:spcAft>
                <a:spcPct val="0"/>
              </a:spcAft>
            </a:pPr>
            <a:endParaRPr lang="en-US" altLang="en-US" sz="2400" dirty="0"/>
          </a:p>
          <a:p>
            <a:pPr lvl="0" eaLnBrk="0" fontAlgn="base" hangingPunct="0">
              <a:spcBef>
                <a:spcPct val="0"/>
              </a:spcBef>
              <a:spcAft>
                <a:spcPct val="0"/>
              </a:spcAft>
            </a:pPr>
            <a:r>
              <a:rPr lang="en-US" altLang="en-US" sz="2400" b="1" dirty="0"/>
              <a:t>Disadvantages</a:t>
            </a:r>
            <a:endParaRPr lang="en-US" altLang="en-US" sz="2400" dirty="0"/>
          </a:p>
          <a:p>
            <a:pPr lvl="0" eaLnBrk="0" fontAlgn="base" hangingPunct="0">
              <a:spcBef>
                <a:spcPct val="0"/>
              </a:spcBef>
              <a:spcAft>
                <a:spcPct val="0"/>
              </a:spcAft>
            </a:pPr>
            <a:endParaRPr lang="en-US" altLang="en-US" sz="2400" dirty="0"/>
          </a:p>
          <a:p>
            <a:pPr marL="800100" lvl="1" indent="-342900" eaLnBrk="0" fontAlgn="base" hangingPunct="0">
              <a:spcBef>
                <a:spcPct val="0"/>
              </a:spcBef>
              <a:spcAft>
                <a:spcPct val="0"/>
              </a:spcAft>
              <a:buFont typeface="Wingdings" panose="05000000000000000000" pitchFamily="2" charset="2"/>
              <a:buChar char="§"/>
            </a:pPr>
            <a:r>
              <a:rPr lang="en-US" altLang="en-US" sz="2400" dirty="0"/>
              <a:t>Vulnerable to interference, security risks, and limited by battery life.</a:t>
            </a:r>
            <a:endParaRPr lang="en-US" sz="2400" b="0" i="0" dirty="0">
              <a:effectLst/>
            </a:endParaRPr>
          </a:p>
        </p:txBody>
      </p:sp>
    </p:spTree>
    <p:extLst>
      <p:ext uri="{BB962C8B-B14F-4D97-AF65-F5344CB8AC3E}">
        <p14:creationId xmlns:p14="http://schemas.microsoft.com/office/powerpoint/2010/main" val="13000960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7604" y="610302"/>
            <a:ext cx="11970012" cy="3046988"/>
          </a:xfrm>
          <a:prstGeom prst="rect">
            <a:avLst/>
          </a:prstGeom>
        </p:spPr>
        <p:txBody>
          <a:bodyPr wrap="square">
            <a:spAutoFit/>
          </a:bodyPr>
          <a:lstStyle/>
          <a:p>
            <a:r>
              <a:rPr lang="en-US" sz="2400" b="1" dirty="0"/>
              <a:t>Common Serial Communication Protocols</a:t>
            </a:r>
          </a:p>
          <a:p>
            <a:endParaRPr lang="en-US" sz="2400" dirty="0"/>
          </a:p>
          <a:p>
            <a:pPr marL="342900" indent="-342900">
              <a:buFont typeface="Wingdings" panose="05000000000000000000" pitchFamily="2" charset="2"/>
              <a:buChar char="§"/>
            </a:pPr>
            <a:r>
              <a:rPr lang="en-US" sz="2400" dirty="0"/>
              <a:t>UART: Used for simple, asynchronous sensor communication.</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RS-232, RS-485: Widely adopted in industrial settings; RS-485 allows multiple sensors on the same bus.</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USB: Used for higher-speed sensor connections.</a:t>
            </a:r>
            <a:endParaRPr lang="en-US" sz="2400" b="0" i="0" dirty="0">
              <a:effectLst/>
            </a:endParaRPr>
          </a:p>
        </p:txBody>
      </p:sp>
    </p:spTree>
    <p:extLst>
      <p:ext uri="{BB962C8B-B14F-4D97-AF65-F5344CB8AC3E}">
        <p14:creationId xmlns:p14="http://schemas.microsoft.com/office/powerpoint/2010/main" val="404406684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79540" y="672932"/>
            <a:ext cx="11807868" cy="4154984"/>
          </a:xfrm>
          <a:prstGeom prst="rect">
            <a:avLst/>
          </a:prstGeom>
        </p:spPr>
        <p:txBody>
          <a:bodyPr wrap="square">
            <a:spAutoFit/>
          </a:bodyPr>
          <a:lstStyle/>
          <a:p>
            <a:r>
              <a:rPr lang="en-US" sz="2400" b="1" dirty="0"/>
              <a:t>Wireless Sensor Communication</a:t>
            </a:r>
          </a:p>
          <a:p>
            <a:endParaRPr lang="en-US" sz="2400" b="1" dirty="0"/>
          </a:p>
          <a:p>
            <a:r>
              <a:rPr lang="en-US" sz="2400" dirty="0"/>
              <a:t>Some sensors communicate over wireless standards:</a:t>
            </a:r>
          </a:p>
          <a:p>
            <a:endParaRPr lang="en-US" sz="2400" dirty="0"/>
          </a:p>
          <a:p>
            <a:pPr marL="800100" lvl="1" indent="-342900">
              <a:buFont typeface="Arial" panose="020B0604020202020204" pitchFamily="34" charset="0"/>
              <a:buChar char="•"/>
            </a:pPr>
            <a:r>
              <a:rPr lang="en-US" sz="2400" b="1" dirty="0"/>
              <a:t>Infrared (IR)</a:t>
            </a:r>
            <a:r>
              <a:rPr lang="en-US" sz="2400" dirty="0"/>
              <a:t> → Remote sensors.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Bluetooth (BLE, BT Classic)</a:t>
            </a:r>
            <a:r>
              <a:rPr lang="en-US" sz="2400" dirty="0"/>
              <a:t> → Wearables, </a:t>
            </a:r>
            <a:r>
              <a:rPr lang="en-US" sz="2400" dirty="0" err="1"/>
              <a:t>IoT</a:t>
            </a:r>
            <a:r>
              <a:rPr lang="en-US" sz="2400" dirty="0"/>
              <a:t>.</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Wi-Fi</a:t>
            </a:r>
            <a:r>
              <a:rPr lang="en-US" sz="2400" dirty="0"/>
              <a:t> → ESP32-based sensors.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err="1"/>
              <a:t>Zigbee</a:t>
            </a:r>
            <a:r>
              <a:rPr lang="en-US" sz="2400" b="1" dirty="0"/>
              <a:t> / </a:t>
            </a:r>
            <a:r>
              <a:rPr lang="en-US" sz="2400" b="1" dirty="0" err="1"/>
              <a:t>LoRa</a:t>
            </a:r>
            <a:r>
              <a:rPr lang="en-US" sz="2400" dirty="0"/>
              <a:t> → Long range, low power </a:t>
            </a:r>
            <a:r>
              <a:rPr lang="en-US" sz="2400" dirty="0" err="1"/>
              <a:t>IoT</a:t>
            </a:r>
            <a:r>
              <a:rPr lang="en-US" sz="2400" dirty="0"/>
              <a:t> applications.</a:t>
            </a:r>
          </a:p>
        </p:txBody>
      </p:sp>
    </p:spTree>
    <p:extLst>
      <p:ext uri="{BB962C8B-B14F-4D97-AF65-F5344CB8AC3E}">
        <p14:creationId xmlns:p14="http://schemas.microsoft.com/office/powerpoint/2010/main" val="345735249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0130" y="623541"/>
            <a:ext cx="11932434" cy="3416320"/>
          </a:xfrm>
          <a:prstGeom prst="rect">
            <a:avLst/>
          </a:prstGeom>
        </p:spPr>
        <p:txBody>
          <a:bodyPr wrap="square">
            <a:spAutoFit/>
          </a:bodyPr>
          <a:lstStyle/>
          <a:p>
            <a:r>
              <a:rPr lang="en-US" sz="2400" b="1" dirty="0"/>
              <a:t>Industrial Communication Standards</a:t>
            </a:r>
          </a:p>
          <a:p>
            <a:endParaRPr lang="en-US" sz="2400" b="1" dirty="0"/>
          </a:p>
          <a:p>
            <a:r>
              <a:rPr lang="en-US" sz="2400" dirty="0"/>
              <a:t>For robust, long-distance environments:</a:t>
            </a:r>
          </a:p>
          <a:p>
            <a:endParaRPr lang="en-US" sz="2400" dirty="0"/>
          </a:p>
          <a:p>
            <a:pPr marL="800100" lvl="1" indent="-342900">
              <a:buFont typeface="Arial" panose="020B0604020202020204" pitchFamily="34" charset="0"/>
              <a:buChar char="•"/>
            </a:pPr>
            <a:r>
              <a:rPr lang="en-US" sz="2400" b="1" dirty="0"/>
              <a:t>RS-232 / RS-485</a:t>
            </a:r>
            <a:r>
              <a:rPr lang="en-US" sz="2400" dirty="0"/>
              <a:t> (differential signaling for noise immunity).</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CAN bus</a:t>
            </a:r>
            <a:r>
              <a:rPr lang="en-US" sz="2400" dirty="0"/>
              <a:t> (used in automotive sensors).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Modbus / </a:t>
            </a:r>
            <a:r>
              <a:rPr lang="en-US" sz="2400" b="1" dirty="0" err="1"/>
              <a:t>Profibus</a:t>
            </a:r>
            <a:r>
              <a:rPr lang="en-US" sz="2400" b="1" dirty="0"/>
              <a:t> / </a:t>
            </a:r>
            <a:r>
              <a:rPr lang="en-US" sz="2400" b="1" dirty="0" err="1"/>
              <a:t>EtherCAT</a:t>
            </a:r>
            <a:r>
              <a:rPr lang="en-US" sz="2400" dirty="0"/>
              <a:t> (industrial automation).</a:t>
            </a:r>
          </a:p>
        </p:txBody>
      </p:sp>
    </p:spTree>
    <p:extLst>
      <p:ext uri="{BB962C8B-B14F-4D97-AF65-F5344CB8AC3E}">
        <p14:creationId xmlns:p14="http://schemas.microsoft.com/office/powerpoint/2010/main" val="234340376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0130" y="648593"/>
            <a:ext cx="11882330" cy="3416320"/>
          </a:xfrm>
          <a:prstGeom prst="rect">
            <a:avLst/>
          </a:prstGeom>
        </p:spPr>
        <p:txBody>
          <a:bodyPr wrap="square">
            <a:spAutoFit/>
          </a:bodyPr>
          <a:lstStyle/>
          <a:p>
            <a:r>
              <a:rPr lang="en-US" sz="2400" b="1" dirty="0"/>
              <a:t>Choosing the Right Interface</a:t>
            </a:r>
          </a:p>
          <a:p>
            <a:endParaRPr lang="en-US" sz="2400" b="1" dirty="0"/>
          </a:p>
          <a:p>
            <a:pPr marL="800100" lvl="1" indent="-342900">
              <a:buFont typeface="Arial" panose="020B0604020202020204" pitchFamily="34" charset="0"/>
              <a:buChar char="•"/>
            </a:pPr>
            <a:r>
              <a:rPr lang="en-US" sz="2400" b="1" dirty="0"/>
              <a:t>Short distance, low speed</a:t>
            </a:r>
            <a:r>
              <a:rPr lang="en-US" sz="2400" dirty="0"/>
              <a:t> → I²C, UART.</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High speed, short distance</a:t>
            </a:r>
            <a:r>
              <a:rPr lang="en-US" sz="2400" dirty="0"/>
              <a:t> → SPI.</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Long distance, noisy environment</a:t>
            </a:r>
            <a:r>
              <a:rPr lang="en-US" sz="2400" dirty="0"/>
              <a:t> → 4–20 mA, RS-485, CAN.</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err="1"/>
              <a:t>IoT</a:t>
            </a:r>
            <a:r>
              <a:rPr lang="en-US" sz="2400" b="1" dirty="0"/>
              <a:t>/Wireless</a:t>
            </a:r>
            <a:r>
              <a:rPr lang="en-US" sz="2400" dirty="0"/>
              <a:t> → Wi-Fi, BLE, </a:t>
            </a:r>
            <a:r>
              <a:rPr lang="en-US" sz="2400" dirty="0" err="1"/>
              <a:t>Zigbee</a:t>
            </a:r>
            <a:r>
              <a:rPr lang="en-US" sz="2400" dirty="0"/>
              <a:t>, </a:t>
            </a:r>
            <a:r>
              <a:rPr lang="en-US" sz="2400" dirty="0" err="1"/>
              <a:t>LoRa</a:t>
            </a:r>
            <a:r>
              <a:rPr lang="en-US" sz="2400" dirty="0"/>
              <a:t>.</a:t>
            </a:r>
          </a:p>
        </p:txBody>
      </p:sp>
    </p:spTree>
    <p:extLst>
      <p:ext uri="{BB962C8B-B14F-4D97-AF65-F5344CB8AC3E}">
        <p14:creationId xmlns:p14="http://schemas.microsoft.com/office/powerpoint/2010/main" val="18011635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2656" y="656127"/>
            <a:ext cx="11869804" cy="4524315"/>
          </a:xfrm>
          <a:prstGeom prst="rect">
            <a:avLst/>
          </a:prstGeom>
        </p:spPr>
        <p:txBody>
          <a:bodyPr wrap="square">
            <a:spAutoFit/>
          </a:bodyPr>
          <a:lstStyle/>
          <a:p>
            <a:r>
              <a:rPr lang="en-US" sz="2400" b="1" dirty="0"/>
              <a:t>Sensor Data Communication Characteristics</a:t>
            </a:r>
          </a:p>
          <a:p>
            <a:endParaRPr lang="en-US" sz="2400" b="1" dirty="0"/>
          </a:p>
          <a:p>
            <a:pPr marL="342900" indent="-342900">
              <a:buFont typeface="Wingdings" panose="05000000000000000000" pitchFamily="2" charset="2"/>
              <a:buChar char="§"/>
            </a:pPr>
            <a:r>
              <a:rPr lang="en-US" sz="2400" dirty="0"/>
              <a:t>Data communication involves signal conversion, transmission, and interpretation by microcontrollers or processors.</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Protocol selection depends on factors like data speed, wiring complexity, distance, power constraints, and system compatibility.</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Protocols such as I2C and SPI are suited for embedded systems and short-distance communication, while CAN and Ethernet cater to more complex industrial needs.</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Wireless protocols are preferred for </a:t>
            </a:r>
            <a:r>
              <a:rPr lang="en-US" sz="2400" dirty="0" err="1"/>
              <a:t>IoT</a:t>
            </a:r>
            <a:r>
              <a:rPr lang="en-US" sz="2400" dirty="0"/>
              <a:t> and smart devices where wiring is impractical.</a:t>
            </a:r>
            <a:endParaRPr lang="en-US" sz="2400" b="0" i="0" dirty="0">
              <a:effectLst/>
            </a:endParaRPr>
          </a:p>
        </p:txBody>
      </p:sp>
    </p:spTree>
    <p:extLst>
      <p:ext uri="{BB962C8B-B14F-4D97-AF65-F5344CB8AC3E}">
        <p14:creationId xmlns:p14="http://schemas.microsoft.com/office/powerpoint/2010/main" val="2984705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graphicFrame>
        <p:nvGraphicFramePr>
          <p:cNvPr id="2" name="Table 1"/>
          <p:cNvGraphicFramePr>
            <a:graphicFrameLocks noGrp="1"/>
          </p:cNvGraphicFramePr>
          <p:nvPr>
            <p:extLst>
              <p:ext uri="{D42A27DB-BD31-4B8C-83A1-F6EECF244321}">
                <p14:modId xmlns:p14="http://schemas.microsoft.com/office/powerpoint/2010/main" val="3541259233"/>
              </p:ext>
            </p:extLst>
          </p:nvPr>
        </p:nvGraphicFramePr>
        <p:xfrm>
          <a:off x="165066" y="1190655"/>
          <a:ext cx="11861868" cy="5091654"/>
        </p:xfrm>
        <a:graphic>
          <a:graphicData uri="http://schemas.openxmlformats.org/drawingml/2006/table">
            <a:tbl>
              <a:tblPr>
                <a:tableStyleId>{D7AC3CCA-C797-4891-BE02-D94E43425B78}</a:tableStyleId>
              </a:tblPr>
              <a:tblGrid>
                <a:gridCol w="2504924">
                  <a:extLst>
                    <a:ext uri="{9D8B030D-6E8A-4147-A177-3AD203B41FA5}">
                      <a16:colId xmlns:a16="http://schemas.microsoft.com/office/drawing/2014/main" val="1864365603"/>
                    </a:ext>
                  </a:extLst>
                </a:gridCol>
                <a:gridCol w="3131507">
                  <a:extLst>
                    <a:ext uri="{9D8B030D-6E8A-4147-A177-3AD203B41FA5}">
                      <a16:colId xmlns:a16="http://schemas.microsoft.com/office/drawing/2014/main" val="3598893661"/>
                    </a:ext>
                  </a:extLst>
                </a:gridCol>
                <a:gridCol w="3259970">
                  <a:extLst>
                    <a:ext uri="{9D8B030D-6E8A-4147-A177-3AD203B41FA5}">
                      <a16:colId xmlns:a16="http://schemas.microsoft.com/office/drawing/2014/main" val="2469348270"/>
                    </a:ext>
                  </a:extLst>
                </a:gridCol>
                <a:gridCol w="2965467">
                  <a:extLst>
                    <a:ext uri="{9D8B030D-6E8A-4147-A177-3AD203B41FA5}">
                      <a16:colId xmlns:a16="http://schemas.microsoft.com/office/drawing/2014/main" val="921708310"/>
                    </a:ext>
                  </a:extLst>
                </a:gridCol>
              </a:tblGrid>
              <a:tr h="364783">
                <a:tc>
                  <a:txBody>
                    <a:bodyPr/>
                    <a:lstStyle/>
                    <a:p>
                      <a:pPr algn="l" fontAlgn="t" latinLnBrk="0"/>
                      <a:r>
                        <a:rPr lang="en-US" sz="2400" b="1" dirty="0">
                          <a:effectLst/>
                        </a:rPr>
                        <a:t>Protocol Type</a:t>
                      </a:r>
                    </a:p>
                  </a:txBody>
                  <a:tcPr marL="65140" marR="65140" marT="65140" marB="65140"/>
                </a:tc>
                <a:tc>
                  <a:txBody>
                    <a:bodyPr/>
                    <a:lstStyle/>
                    <a:p>
                      <a:pPr algn="l" fontAlgn="t" latinLnBrk="0"/>
                      <a:r>
                        <a:rPr lang="en-US" sz="2400" b="1" dirty="0">
                          <a:effectLst/>
                        </a:rPr>
                        <a:t>Advantage</a:t>
                      </a:r>
                    </a:p>
                  </a:txBody>
                  <a:tcPr marL="65140" marR="65140" marT="65140" marB="65140"/>
                </a:tc>
                <a:tc>
                  <a:txBody>
                    <a:bodyPr/>
                    <a:lstStyle/>
                    <a:p>
                      <a:pPr algn="l" fontAlgn="t" latinLnBrk="0"/>
                      <a:r>
                        <a:rPr lang="en-US" sz="2400" b="1" dirty="0">
                          <a:effectLst/>
                        </a:rPr>
                        <a:t>Disadvantage</a:t>
                      </a:r>
                    </a:p>
                  </a:txBody>
                  <a:tcPr marL="65140" marR="65140" marT="65140" marB="65140"/>
                </a:tc>
                <a:tc>
                  <a:txBody>
                    <a:bodyPr/>
                    <a:lstStyle/>
                    <a:p>
                      <a:pPr algn="l" fontAlgn="t" latinLnBrk="0"/>
                      <a:r>
                        <a:rPr lang="en-US" sz="2400" b="1" dirty="0">
                          <a:effectLst/>
                        </a:rPr>
                        <a:t>Typical Use Case</a:t>
                      </a:r>
                    </a:p>
                  </a:txBody>
                  <a:tcPr marL="65140" marR="65140" marT="65140" marB="65140"/>
                </a:tc>
                <a:extLst>
                  <a:ext uri="{0D108BD9-81ED-4DB2-BD59-A6C34878D82A}">
                    <a16:rowId xmlns:a16="http://schemas.microsoft.com/office/drawing/2014/main" val="3980627104"/>
                  </a:ext>
                </a:extLst>
              </a:tr>
              <a:tr h="781677">
                <a:tc>
                  <a:txBody>
                    <a:bodyPr/>
                    <a:lstStyle/>
                    <a:p>
                      <a:pPr fontAlgn="base" latinLnBrk="0"/>
                      <a:r>
                        <a:rPr lang="en-US" sz="2400" b="1" dirty="0">
                          <a:effectLst/>
                        </a:rPr>
                        <a:t>I2C</a:t>
                      </a:r>
                    </a:p>
                  </a:txBody>
                  <a:tcPr marL="65140" marR="65140" marT="39084" marB="39084" anchor="ctr"/>
                </a:tc>
                <a:tc>
                  <a:txBody>
                    <a:bodyPr/>
                    <a:lstStyle/>
                    <a:p>
                      <a:pPr fontAlgn="base" latinLnBrk="0"/>
                      <a:r>
                        <a:rPr lang="en-US" sz="2400" dirty="0">
                          <a:effectLst/>
                        </a:rPr>
                        <a:t>Simple wiring, multi-slave capability</a:t>
                      </a:r>
                    </a:p>
                  </a:txBody>
                  <a:tcPr marL="65140" marR="65140" marT="39084" marB="39084" anchor="ctr"/>
                </a:tc>
                <a:tc>
                  <a:txBody>
                    <a:bodyPr/>
                    <a:lstStyle/>
                    <a:p>
                      <a:pPr fontAlgn="base" latinLnBrk="0"/>
                      <a:r>
                        <a:rPr lang="en-US" sz="2400" dirty="0">
                          <a:effectLst/>
                        </a:rPr>
                        <a:t>Low speed, short distance</a:t>
                      </a:r>
                    </a:p>
                  </a:txBody>
                  <a:tcPr marL="65140" marR="65140" marT="39084" marB="39084" anchor="ctr"/>
                </a:tc>
                <a:tc>
                  <a:txBody>
                    <a:bodyPr/>
                    <a:lstStyle/>
                    <a:p>
                      <a:pPr fontAlgn="base" latinLnBrk="0"/>
                      <a:r>
                        <a:rPr lang="en-US" sz="2400" dirty="0">
                          <a:effectLst/>
                        </a:rPr>
                        <a:t>Temperature, humidity sensors</a:t>
                      </a:r>
                    </a:p>
                  </a:txBody>
                  <a:tcPr marL="65140" marR="65140" marT="39084" marB="39084" anchor="ctr"/>
                </a:tc>
                <a:extLst>
                  <a:ext uri="{0D108BD9-81ED-4DB2-BD59-A6C34878D82A}">
                    <a16:rowId xmlns:a16="http://schemas.microsoft.com/office/drawing/2014/main" val="1948526974"/>
                  </a:ext>
                </a:extLst>
              </a:tr>
              <a:tr h="547174">
                <a:tc>
                  <a:txBody>
                    <a:bodyPr/>
                    <a:lstStyle/>
                    <a:p>
                      <a:pPr fontAlgn="base" latinLnBrk="0"/>
                      <a:r>
                        <a:rPr lang="en-US" sz="2400" b="1" dirty="0">
                          <a:effectLst/>
                        </a:rPr>
                        <a:t>SPI</a:t>
                      </a:r>
                    </a:p>
                  </a:txBody>
                  <a:tcPr marL="65140" marR="65140" marT="39084" marB="39084" anchor="ctr"/>
                </a:tc>
                <a:tc>
                  <a:txBody>
                    <a:bodyPr/>
                    <a:lstStyle/>
                    <a:p>
                      <a:pPr fontAlgn="base" latinLnBrk="0"/>
                      <a:r>
                        <a:rPr lang="en-US" sz="2400">
                          <a:effectLst/>
                        </a:rPr>
                        <a:t>High speed, full duplex</a:t>
                      </a:r>
                    </a:p>
                  </a:txBody>
                  <a:tcPr marL="65140" marR="65140" marT="39084" marB="39084" anchor="ctr"/>
                </a:tc>
                <a:tc>
                  <a:txBody>
                    <a:bodyPr/>
                    <a:lstStyle/>
                    <a:p>
                      <a:pPr fontAlgn="base" latinLnBrk="0"/>
                      <a:r>
                        <a:rPr lang="en-US" sz="2400">
                          <a:effectLst/>
                        </a:rPr>
                        <a:t>More complex wiring</a:t>
                      </a:r>
                    </a:p>
                  </a:txBody>
                  <a:tcPr marL="65140" marR="65140" marT="39084" marB="39084" anchor="ctr"/>
                </a:tc>
                <a:tc>
                  <a:txBody>
                    <a:bodyPr/>
                    <a:lstStyle/>
                    <a:p>
                      <a:pPr fontAlgn="base" latinLnBrk="0"/>
                      <a:r>
                        <a:rPr lang="en-US" sz="2400" dirty="0">
                          <a:effectLst/>
                        </a:rPr>
                        <a:t>Accelerometers, gyroscopes</a:t>
                      </a:r>
                    </a:p>
                  </a:txBody>
                  <a:tcPr marL="65140" marR="65140" marT="39084" marB="39084" anchor="ctr"/>
                </a:tc>
                <a:extLst>
                  <a:ext uri="{0D108BD9-81ED-4DB2-BD59-A6C34878D82A}">
                    <a16:rowId xmlns:a16="http://schemas.microsoft.com/office/drawing/2014/main" val="3303393525"/>
                  </a:ext>
                </a:extLst>
              </a:tr>
              <a:tr h="547174">
                <a:tc>
                  <a:txBody>
                    <a:bodyPr/>
                    <a:lstStyle/>
                    <a:p>
                      <a:pPr fontAlgn="base" latinLnBrk="0"/>
                      <a:r>
                        <a:rPr lang="en-US" sz="2400" b="1" dirty="0">
                          <a:effectLst/>
                        </a:rPr>
                        <a:t>UART</a:t>
                      </a:r>
                    </a:p>
                  </a:txBody>
                  <a:tcPr marL="65140" marR="65140" marT="39084" marB="39084" anchor="ctr"/>
                </a:tc>
                <a:tc>
                  <a:txBody>
                    <a:bodyPr/>
                    <a:lstStyle/>
                    <a:p>
                      <a:pPr fontAlgn="base" latinLnBrk="0"/>
                      <a:r>
                        <a:rPr lang="en-US" sz="2400">
                          <a:effectLst/>
                        </a:rPr>
                        <a:t>Simple, asynchronous</a:t>
                      </a:r>
                    </a:p>
                  </a:txBody>
                  <a:tcPr marL="65140" marR="65140" marT="39084" marB="39084" anchor="ctr"/>
                </a:tc>
                <a:tc>
                  <a:txBody>
                    <a:bodyPr/>
                    <a:lstStyle/>
                    <a:p>
                      <a:pPr fontAlgn="base" latinLnBrk="0"/>
                      <a:r>
                        <a:rPr lang="en-US" sz="2400" dirty="0">
                          <a:effectLst/>
                        </a:rPr>
                        <a:t>Low data rate</a:t>
                      </a:r>
                    </a:p>
                  </a:txBody>
                  <a:tcPr marL="65140" marR="65140" marT="39084" marB="39084" anchor="ctr"/>
                </a:tc>
                <a:tc>
                  <a:txBody>
                    <a:bodyPr/>
                    <a:lstStyle/>
                    <a:p>
                      <a:pPr fontAlgn="base" latinLnBrk="0"/>
                      <a:r>
                        <a:rPr lang="en-US" sz="2400" dirty="0">
                          <a:effectLst/>
                        </a:rPr>
                        <a:t>Simple sensors</a:t>
                      </a:r>
                    </a:p>
                  </a:txBody>
                  <a:tcPr marL="65140" marR="65140" marT="39084" marB="39084" anchor="ctr"/>
                </a:tc>
                <a:extLst>
                  <a:ext uri="{0D108BD9-81ED-4DB2-BD59-A6C34878D82A}">
                    <a16:rowId xmlns:a16="http://schemas.microsoft.com/office/drawing/2014/main" val="2263363207"/>
                  </a:ext>
                </a:extLst>
              </a:tr>
              <a:tr h="781677">
                <a:tc>
                  <a:txBody>
                    <a:bodyPr/>
                    <a:lstStyle/>
                    <a:p>
                      <a:pPr fontAlgn="base" latinLnBrk="0"/>
                      <a:r>
                        <a:rPr lang="en-US" sz="2400" b="1" dirty="0">
                          <a:effectLst/>
                        </a:rPr>
                        <a:t>CAN</a:t>
                      </a:r>
                    </a:p>
                  </a:txBody>
                  <a:tcPr marL="65140" marR="65140" marT="39084" marB="39084" anchor="ctr"/>
                </a:tc>
                <a:tc>
                  <a:txBody>
                    <a:bodyPr/>
                    <a:lstStyle/>
                    <a:p>
                      <a:pPr fontAlgn="base" latinLnBrk="0"/>
                      <a:r>
                        <a:rPr lang="en-US" sz="2400">
                          <a:effectLst/>
                        </a:rPr>
                        <a:t>Robust, multi-device, industrial use</a:t>
                      </a:r>
                    </a:p>
                  </a:txBody>
                  <a:tcPr marL="65140" marR="65140" marT="39084" marB="39084" anchor="ctr"/>
                </a:tc>
                <a:tc>
                  <a:txBody>
                    <a:bodyPr/>
                    <a:lstStyle/>
                    <a:p>
                      <a:pPr fontAlgn="base" latinLnBrk="0"/>
                      <a:r>
                        <a:rPr lang="en-US" sz="2400">
                          <a:effectLst/>
                        </a:rPr>
                        <a:t>Complex protocol layers</a:t>
                      </a:r>
                    </a:p>
                  </a:txBody>
                  <a:tcPr marL="65140" marR="65140" marT="39084" marB="39084" anchor="ctr"/>
                </a:tc>
                <a:tc>
                  <a:txBody>
                    <a:bodyPr/>
                    <a:lstStyle/>
                    <a:p>
                      <a:pPr fontAlgn="base" latinLnBrk="0"/>
                      <a:r>
                        <a:rPr lang="en-US" sz="2400" dirty="0">
                          <a:effectLst/>
                        </a:rPr>
                        <a:t>Automotive, industrial networks</a:t>
                      </a:r>
                    </a:p>
                  </a:txBody>
                  <a:tcPr marL="65140" marR="65140" marT="39084" marB="39084" anchor="ctr"/>
                </a:tc>
                <a:extLst>
                  <a:ext uri="{0D108BD9-81ED-4DB2-BD59-A6C34878D82A}">
                    <a16:rowId xmlns:a16="http://schemas.microsoft.com/office/drawing/2014/main" val="4180522058"/>
                  </a:ext>
                </a:extLst>
              </a:tr>
              <a:tr h="547174">
                <a:tc>
                  <a:txBody>
                    <a:bodyPr/>
                    <a:lstStyle/>
                    <a:p>
                      <a:pPr fontAlgn="base" latinLnBrk="0"/>
                      <a:r>
                        <a:rPr lang="en-US" sz="2400" b="1" dirty="0">
                          <a:effectLst/>
                        </a:rPr>
                        <a:t>RS-485</a:t>
                      </a:r>
                    </a:p>
                  </a:txBody>
                  <a:tcPr marL="65140" marR="65140" marT="39084" marB="39084" anchor="ctr"/>
                </a:tc>
                <a:tc>
                  <a:txBody>
                    <a:bodyPr/>
                    <a:lstStyle/>
                    <a:p>
                      <a:pPr fontAlgn="base" latinLnBrk="0"/>
                      <a:r>
                        <a:rPr lang="en-US" sz="2400">
                          <a:effectLst/>
                        </a:rPr>
                        <a:t>Multi-drop, long distance</a:t>
                      </a:r>
                    </a:p>
                  </a:txBody>
                  <a:tcPr marL="65140" marR="65140" marT="39084" marB="39084" anchor="ctr"/>
                </a:tc>
                <a:tc>
                  <a:txBody>
                    <a:bodyPr/>
                    <a:lstStyle/>
                    <a:p>
                      <a:pPr fontAlgn="base" latinLnBrk="0"/>
                      <a:r>
                        <a:rPr lang="en-US" sz="2400">
                          <a:effectLst/>
                        </a:rPr>
                        <a:t>Need software protocol for data</a:t>
                      </a:r>
                    </a:p>
                  </a:txBody>
                  <a:tcPr marL="65140" marR="65140" marT="39084" marB="39084" anchor="ctr"/>
                </a:tc>
                <a:tc>
                  <a:txBody>
                    <a:bodyPr/>
                    <a:lstStyle/>
                    <a:p>
                      <a:pPr fontAlgn="base" latinLnBrk="0"/>
                      <a:r>
                        <a:rPr lang="en-US" sz="2400" dirty="0">
                          <a:effectLst/>
                        </a:rPr>
                        <a:t>Industrial sensors</a:t>
                      </a:r>
                    </a:p>
                  </a:txBody>
                  <a:tcPr marL="65140" marR="65140" marT="39084" marB="39084" anchor="ctr"/>
                </a:tc>
                <a:extLst>
                  <a:ext uri="{0D108BD9-81ED-4DB2-BD59-A6C34878D82A}">
                    <a16:rowId xmlns:a16="http://schemas.microsoft.com/office/drawing/2014/main" val="786713948"/>
                  </a:ext>
                </a:extLst>
              </a:tr>
              <a:tr h="781677">
                <a:tc>
                  <a:txBody>
                    <a:bodyPr/>
                    <a:lstStyle/>
                    <a:p>
                      <a:pPr fontAlgn="base" latinLnBrk="0"/>
                      <a:r>
                        <a:rPr lang="en-US" sz="2400" b="1" dirty="0">
                          <a:effectLst/>
                        </a:rPr>
                        <a:t>Wireless (</a:t>
                      </a:r>
                      <a:r>
                        <a:rPr lang="en-US" sz="2400" b="1" dirty="0" err="1">
                          <a:effectLst/>
                        </a:rPr>
                        <a:t>WiFi</a:t>
                      </a:r>
                      <a:r>
                        <a:rPr lang="en-US" sz="2400" b="1" dirty="0">
                          <a:effectLst/>
                        </a:rPr>
                        <a:t>/Bluetooth)</a:t>
                      </a:r>
                    </a:p>
                  </a:txBody>
                  <a:tcPr marL="65140" marR="65140" marT="39084" marB="39084" anchor="ctr"/>
                </a:tc>
                <a:tc>
                  <a:txBody>
                    <a:bodyPr/>
                    <a:lstStyle/>
                    <a:p>
                      <a:pPr fontAlgn="base" latinLnBrk="0"/>
                      <a:r>
                        <a:rPr lang="en-US" sz="2400">
                          <a:effectLst/>
                        </a:rPr>
                        <a:t>No wiring, flexible</a:t>
                      </a:r>
                    </a:p>
                  </a:txBody>
                  <a:tcPr marL="65140" marR="65140" marT="39084" marB="39084" anchor="ctr"/>
                </a:tc>
                <a:tc>
                  <a:txBody>
                    <a:bodyPr/>
                    <a:lstStyle/>
                    <a:p>
                      <a:pPr fontAlgn="base" latinLnBrk="0"/>
                      <a:r>
                        <a:rPr lang="en-US" sz="2400">
                          <a:effectLst/>
                        </a:rPr>
                        <a:t>Power consumption, interference</a:t>
                      </a:r>
                    </a:p>
                  </a:txBody>
                  <a:tcPr marL="65140" marR="65140" marT="39084" marB="39084" anchor="ctr"/>
                </a:tc>
                <a:tc>
                  <a:txBody>
                    <a:bodyPr/>
                    <a:lstStyle/>
                    <a:p>
                      <a:pPr fontAlgn="base" latinLnBrk="0"/>
                      <a:r>
                        <a:rPr lang="en-US" sz="2400" dirty="0" err="1">
                          <a:effectLst/>
                        </a:rPr>
                        <a:t>IoT</a:t>
                      </a:r>
                      <a:r>
                        <a:rPr lang="en-US" sz="2400" dirty="0">
                          <a:effectLst/>
                        </a:rPr>
                        <a:t>, smart home, remote sensors</a:t>
                      </a:r>
                    </a:p>
                  </a:txBody>
                  <a:tcPr marL="65140" marR="65140" marT="39084" marB="39084" anchor="ctr"/>
                </a:tc>
                <a:extLst>
                  <a:ext uri="{0D108BD9-81ED-4DB2-BD59-A6C34878D82A}">
                    <a16:rowId xmlns:a16="http://schemas.microsoft.com/office/drawing/2014/main" val="2366424781"/>
                  </a:ext>
                </a:extLst>
              </a:tr>
            </a:tbl>
          </a:graphicData>
        </a:graphic>
      </p:graphicFrame>
      <p:sp>
        <p:nvSpPr>
          <p:cNvPr id="3" name="Rectangle 2"/>
          <p:cNvSpPr/>
          <p:nvPr/>
        </p:nvSpPr>
        <p:spPr>
          <a:xfrm>
            <a:off x="165066" y="574179"/>
            <a:ext cx="5481629" cy="461665"/>
          </a:xfrm>
          <a:prstGeom prst="rect">
            <a:avLst/>
          </a:prstGeom>
        </p:spPr>
        <p:txBody>
          <a:bodyPr wrap="none">
            <a:spAutoFit/>
          </a:bodyPr>
          <a:lstStyle/>
          <a:p>
            <a:r>
              <a:rPr lang="en-US" sz="2400" b="1" dirty="0"/>
              <a:t>Table of Sensor Communication Protocols</a:t>
            </a:r>
            <a:endParaRPr lang="en-US" sz="2400" b="1" i="0" dirty="0">
              <a:effectLst/>
            </a:endParaRPr>
          </a:p>
        </p:txBody>
      </p:sp>
    </p:spTree>
    <p:extLst>
      <p:ext uri="{BB962C8B-B14F-4D97-AF65-F5344CB8AC3E}">
        <p14:creationId xmlns:p14="http://schemas.microsoft.com/office/powerpoint/2010/main" val="3294331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7" name="Rectangle 6"/>
          <p:cNvSpPr/>
          <p:nvPr/>
        </p:nvSpPr>
        <p:spPr>
          <a:xfrm>
            <a:off x="130130" y="611410"/>
            <a:ext cx="11907382" cy="6001643"/>
          </a:xfrm>
          <a:prstGeom prst="rect">
            <a:avLst/>
          </a:prstGeom>
        </p:spPr>
        <p:txBody>
          <a:bodyPr wrap="square">
            <a:spAutoFit/>
          </a:bodyPr>
          <a:lstStyle/>
          <a:p>
            <a:r>
              <a:rPr lang="en-US" sz="2400" b="1" dirty="0"/>
              <a:t>Applications of Sensors Cond…</a:t>
            </a:r>
          </a:p>
          <a:p>
            <a:endParaRPr lang="en-US" sz="2400" dirty="0"/>
          </a:p>
          <a:p>
            <a:pPr marL="800100" lvl="1" indent="-342900">
              <a:buFont typeface="Arial" panose="020B0604020202020204" pitchFamily="34" charset="0"/>
              <a:buChar char="•"/>
            </a:pPr>
            <a:r>
              <a:rPr lang="en-US" sz="2400" b="1" dirty="0"/>
              <a:t>Surveillance Cameras with PIR Sensors</a:t>
            </a:r>
            <a:r>
              <a:rPr lang="en-US" sz="2400" dirty="0"/>
              <a:t>: Activate recording only when motion is detected, saving storage and energy.</a:t>
            </a:r>
          </a:p>
          <a:p>
            <a:pPr marL="800100" lvl="1" indent="-342900">
              <a:buFont typeface="Arial" panose="020B0604020202020204" pitchFamily="34" charset="0"/>
              <a:buChar char="•"/>
            </a:pPr>
            <a:endParaRPr 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Flame &amp; Heat Sensors</a:t>
            </a:r>
            <a:r>
              <a:rPr lang="en-US" altLang="en-US" sz="2400" dirty="0"/>
              <a:t>: Detect fire hazards in factories and chemical plants.</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Vibration Sensors</a:t>
            </a:r>
            <a:r>
              <a:rPr lang="en-US" altLang="en-US" sz="2400" dirty="0"/>
              <a:t>: Monitor machinery for early signs of malfunction or structural instability.</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Proximity Sensors</a:t>
            </a:r>
            <a:r>
              <a:rPr lang="en-US" altLang="en-US" sz="2400" dirty="0"/>
              <a:t>: Prevent accidents by stopping machines when a person or object is too close.</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Leak Detection Sensors</a:t>
            </a:r>
            <a:r>
              <a:rPr lang="en-US" altLang="en-US" sz="2400" dirty="0"/>
              <a:t>: Identify chemical, gas, or water leaks in pipelines and storage tanks.</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p:txBody>
      </p:sp>
    </p:spTree>
    <p:extLst>
      <p:ext uri="{BB962C8B-B14F-4D97-AF65-F5344CB8AC3E}">
        <p14:creationId xmlns:p14="http://schemas.microsoft.com/office/powerpoint/2010/main" val="16307922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graphicFrame>
        <p:nvGraphicFramePr>
          <p:cNvPr id="2" name="Table 1"/>
          <p:cNvGraphicFramePr>
            <a:graphicFrameLocks noGrp="1"/>
          </p:cNvGraphicFramePr>
          <p:nvPr>
            <p:extLst>
              <p:ext uri="{D42A27DB-BD31-4B8C-83A1-F6EECF244321}">
                <p14:modId xmlns:p14="http://schemas.microsoft.com/office/powerpoint/2010/main" val="340374751"/>
              </p:ext>
            </p:extLst>
          </p:nvPr>
        </p:nvGraphicFramePr>
        <p:xfrm>
          <a:off x="183710" y="1335939"/>
          <a:ext cx="11846944" cy="4328160"/>
        </p:xfrm>
        <a:graphic>
          <a:graphicData uri="http://schemas.openxmlformats.org/drawingml/2006/table">
            <a:tbl>
              <a:tblPr>
                <a:tableStyleId>{D7AC3CCA-C797-4891-BE02-D94E43425B78}</a:tableStyleId>
              </a:tblPr>
              <a:tblGrid>
                <a:gridCol w="1148902">
                  <a:extLst>
                    <a:ext uri="{9D8B030D-6E8A-4147-A177-3AD203B41FA5}">
                      <a16:colId xmlns:a16="http://schemas.microsoft.com/office/drawing/2014/main" val="1987561386"/>
                    </a:ext>
                  </a:extLst>
                </a:gridCol>
                <a:gridCol w="1272802">
                  <a:extLst>
                    <a:ext uri="{9D8B030D-6E8A-4147-A177-3AD203B41FA5}">
                      <a16:colId xmlns:a16="http://schemas.microsoft.com/office/drawing/2014/main" val="4038735929"/>
                    </a:ext>
                  </a:extLst>
                </a:gridCol>
                <a:gridCol w="1578279">
                  <a:extLst>
                    <a:ext uri="{9D8B030D-6E8A-4147-A177-3AD203B41FA5}">
                      <a16:colId xmlns:a16="http://schemas.microsoft.com/office/drawing/2014/main" val="3193498928"/>
                    </a:ext>
                  </a:extLst>
                </a:gridCol>
                <a:gridCol w="1753644">
                  <a:extLst>
                    <a:ext uri="{9D8B030D-6E8A-4147-A177-3AD203B41FA5}">
                      <a16:colId xmlns:a16="http://schemas.microsoft.com/office/drawing/2014/main" val="4001352230"/>
                    </a:ext>
                  </a:extLst>
                </a:gridCol>
                <a:gridCol w="1453019">
                  <a:extLst>
                    <a:ext uri="{9D8B030D-6E8A-4147-A177-3AD203B41FA5}">
                      <a16:colId xmlns:a16="http://schemas.microsoft.com/office/drawing/2014/main" val="1639728697"/>
                    </a:ext>
                  </a:extLst>
                </a:gridCol>
                <a:gridCol w="1665962">
                  <a:extLst>
                    <a:ext uri="{9D8B030D-6E8A-4147-A177-3AD203B41FA5}">
                      <a16:colId xmlns:a16="http://schemas.microsoft.com/office/drawing/2014/main" val="3755319593"/>
                    </a:ext>
                  </a:extLst>
                </a:gridCol>
                <a:gridCol w="1493468">
                  <a:extLst>
                    <a:ext uri="{9D8B030D-6E8A-4147-A177-3AD203B41FA5}">
                      <a16:colId xmlns:a16="http://schemas.microsoft.com/office/drawing/2014/main" val="1198228543"/>
                    </a:ext>
                  </a:extLst>
                </a:gridCol>
                <a:gridCol w="1480868">
                  <a:extLst>
                    <a:ext uri="{9D8B030D-6E8A-4147-A177-3AD203B41FA5}">
                      <a16:colId xmlns:a16="http://schemas.microsoft.com/office/drawing/2014/main" val="3874253592"/>
                    </a:ext>
                  </a:extLst>
                </a:gridCol>
              </a:tblGrid>
              <a:tr h="0">
                <a:tc>
                  <a:txBody>
                    <a:bodyPr/>
                    <a:lstStyle/>
                    <a:p>
                      <a:r>
                        <a:rPr lang="en-US" sz="2000" b="1" dirty="0">
                          <a:latin typeface="+mn-lt"/>
                        </a:rPr>
                        <a:t>Protocol</a:t>
                      </a:r>
                    </a:p>
                  </a:txBody>
                  <a:tcPr anchor="ctr"/>
                </a:tc>
                <a:tc>
                  <a:txBody>
                    <a:bodyPr/>
                    <a:lstStyle/>
                    <a:p>
                      <a:r>
                        <a:rPr lang="en-US" sz="2000" b="1" dirty="0">
                          <a:latin typeface="+mn-lt"/>
                        </a:rPr>
                        <a:t>Wires</a:t>
                      </a:r>
                    </a:p>
                  </a:txBody>
                  <a:tcPr anchor="ctr"/>
                </a:tc>
                <a:tc>
                  <a:txBody>
                    <a:bodyPr/>
                    <a:lstStyle/>
                    <a:p>
                      <a:r>
                        <a:rPr lang="en-US" sz="2000" b="1" dirty="0">
                          <a:latin typeface="+mn-lt"/>
                        </a:rPr>
                        <a:t>Speed</a:t>
                      </a:r>
                    </a:p>
                  </a:txBody>
                  <a:tcPr anchor="ctr"/>
                </a:tc>
                <a:tc>
                  <a:txBody>
                    <a:bodyPr/>
                    <a:lstStyle/>
                    <a:p>
                      <a:r>
                        <a:rPr lang="en-US" sz="2000" b="1" dirty="0">
                          <a:latin typeface="+mn-lt"/>
                        </a:rPr>
                        <a:t>Topology</a:t>
                      </a:r>
                    </a:p>
                  </a:txBody>
                  <a:tcPr anchor="ctr"/>
                </a:tc>
                <a:tc>
                  <a:txBody>
                    <a:bodyPr/>
                    <a:lstStyle/>
                    <a:p>
                      <a:r>
                        <a:rPr lang="en-US" sz="2000" b="1" dirty="0">
                          <a:latin typeface="+mn-lt"/>
                        </a:rPr>
                        <a:t>Addressing</a:t>
                      </a:r>
                    </a:p>
                  </a:txBody>
                  <a:tcPr anchor="ctr"/>
                </a:tc>
                <a:tc>
                  <a:txBody>
                    <a:bodyPr/>
                    <a:lstStyle/>
                    <a:p>
                      <a:r>
                        <a:rPr lang="en-US" sz="2000" b="1" dirty="0">
                          <a:latin typeface="+mn-lt"/>
                        </a:rPr>
                        <a:t>Use Cases</a:t>
                      </a:r>
                    </a:p>
                  </a:txBody>
                  <a:tcPr anchor="ctr"/>
                </a:tc>
                <a:tc>
                  <a:txBody>
                    <a:bodyPr/>
                    <a:lstStyle/>
                    <a:p>
                      <a:r>
                        <a:rPr lang="en-US" sz="2000" b="1" dirty="0">
                          <a:latin typeface="+mn-lt"/>
                        </a:rPr>
                        <a:t>Pros</a:t>
                      </a:r>
                    </a:p>
                  </a:txBody>
                  <a:tcPr anchor="ctr"/>
                </a:tc>
                <a:tc>
                  <a:txBody>
                    <a:bodyPr/>
                    <a:lstStyle/>
                    <a:p>
                      <a:r>
                        <a:rPr lang="en-US" sz="2000" b="1" dirty="0">
                          <a:latin typeface="+mn-lt"/>
                        </a:rPr>
                        <a:t>Cons</a:t>
                      </a:r>
                    </a:p>
                  </a:txBody>
                  <a:tcPr anchor="ctr"/>
                </a:tc>
                <a:extLst>
                  <a:ext uri="{0D108BD9-81ED-4DB2-BD59-A6C34878D82A}">
                    <a16:rowId xmlns:a16="http://schemas.microsoft.com/office/drawing/2014/main" val="1977518383"/>
                  </a:ext>
                </a:extLst>
              </a:tr>
              <a:tr h="0">
                <a:tc>
                  <a:txBody>
                    <a:bodyPr/>
                    <a:lstStyle/>
                    <a:p>
                      <a:r>
                        <a:rPr lang="en-US" sz="2000" b="1" dirty="0">
                          <a:latin typeface="+mn-lt"/>
                        </a:rPr>
                        <a:t>I²C</a:t>
                      </a:r>
                    </a:p>
                  </a:txBody>
                  <a:tcPr anchor="ctr"/>
                </a:tc>
                <a:tc>
                  <a:txBody>
                    <a:bodyPr/>
                    <a:lstStyle/>
                    <a:p>
                      <a:r>
                        <a:rPr lang="en-US" sz="2000">
                          <a:latin typeface="+mn-lt"/>
                        </a:rPr>
                        <a:t>SDA, SCL</a:t>
                      </a:r>
                    </a:p>
                  </a:txBody>
                  <a:tcPr anchor="ctr"/>
                </a:tc>
                <a:tc>
                  <a:txBody>
                    <a:bodyPr/>
                    <a:lstStyle/>
                    <a:p>
                      <a:r>
                        <a:rPr lang="en-US" sz="2000" dirty="0">
                          <a:latin typeface="+mn-lt"/>
                        </a:rPr>
                        <a:t>~100 kbps to 3.4 Mbps</a:t>
                      </a:r>
                    </a:p>
                  </a:txBody>
                  <a:tcPr anchor="ctr"/>
                </a:tc>
                <a:tc>
                  <a:txBody>
                    <a:bodyPr/>
                    <a:lstStyle/>
                    <a:p>
                      <a:r>
                        <a:rPr lang="en-US" sz="2000" dirty="0">
                          <a:latin typeface="+mn-lt"/>
                        </a:rPr>
                        <a:t>Multi-master, multi-slave</a:t>
                      </a:r>
                    </a:p>
                  </a:txBody>
                  <a:tcPr anchor="ctr"/>
                </a:tc>
                <a:tc>
                  <a:txBody>
                    <a:bodyPr/>
                    <a:lstStyle/>
                    <a:p>
                      <a:r>
                        <a:rPr lang="en-US" sz="2000" dirty="0">
                          <a:latin typeface="+mn-lt"/>
                        </a:rPr>
                        <a:t>Yes</a:t>
                      </a:r>
                    </a:p>
                  </a:txBody>
                  <a:tcPr anchor="ctr"/>
                </a:tc>
                <a:tc>
                  <a:txBody>
                    <a:bodyPr/>
                    <a:lstStyle/>
                    <a:p>
                      <a:r>
                        <a:rPr lang="en-US" sz="2000" dirty="0">
                          <a:latin typeface="+mn-lt"/>
                        </a:rPr>
                        <a:t>MPU6050, EEPROMs, RTCs</a:t>
                      </a:r>
                    </a:p>
                  </a:txBody>
                  <a:tcPr anchor="ctr"/>
                </a:tc>
                <a:tc>
                  <a:txBody>
                    <a:bodyPr/>
                    <a:lstStyle/>
                    <a:p>
                      <a:r>
                        <a:rPr lang="en-US" sz="2000">
                          <a:latin typeface="+mn-lt"/>
                        </a:rPr>
                        <a:t>Simple wiring, supports many devices</a:t>
                      </a:r>
                    </a:p>
                  </a:txBody>
                  <a:tcPr anchor="ctr"/>
                </a:tc>
                <a:tc>
                  <a:txBody>
                    <a:bodyPr/>
                    <a:lstStyle/>
                    <a:p>
                      <a:r>
                        <a:rPr lang="en-US" sz="2000">
                          <a:latin typeface="+mn-lt"/>
                        </a:rPr>
                        <a:t>Slower, limited distance</a:t>
                      </a:r>
                    </a:p>
                  </a:txBody>
                  <a:tcPr anchor="ctr"/>
                </a:tc>
                <a:extLst>
                  <a:ext uri="{0D108BD9-81ED-4DB2-BD59-A6C34878D82A}">
                    <a16:rowId xmlns:a16="http://schemas.microsoft.com/office/drawing/2014/main" val="898052134"/>
                  </a:ext>
                </a:extLst>
              </a:tr>
              <a:tr h="0">
                <a:tc>
                  <a:txBody>
                    <a:bodyPr/>
                    <a:lstStyle/>
                    <a:p>
                      <a:r>
                        <a:rPr lang="en-US" sz="2000" b="1" dirty="0">
                          <a:latin typeface="+mn-lt"/>
                        </a:rPr>
                        <a:t>SPI</a:t>
                      </a:r>
                    </a:p>
                  </a:txBody>
                  <a:tcPr anchor="ctr"/>
                </a:tc>
                <a:tc>
                  <a:txBody>
                    <a:bodyPr/>
                    <a:lstStyle/>
                    <a:p>
                      <a:r>
                        <a:rPr lang="en-US" sz="2000">
                          <a:latin typeface="+mn-lt"/>
                        </a:rPr>
                        <a:t>MISO, MOSI, SCK, CS</a:t>
                      </a:r>
                    </a:p>
                  </a:txBody>
                  <a:tcPr anchor="ctr"/>
                </a:tc>
                <a:tc>
                  <a:txBody>
                    <a:bodyPr/>
                    <a:lstStyle/>
                    <a:p>
                      <a:r>
                        <a:rPr lang="en-US" sz="2000">
                          <a:latin typeface="+mn-lt"/>
                        </a:rPr>
                        <a:t>Up to 10+ Mbps</a:t>
                      </a:r>
                    </a:p>
                  </a:txBody>
                  <a:tcPr anchor="ctr"/>
                </a:tc>
                <a:tc>
                  <a:txBody>
                    <a:bodyPr/>
                    <a:lstStyle/>
                    <a:p>
                      <a:r>
                        <a:rPr lang="en-US" sz="2000">
                          <a:latin typeface="+mn-lt"/>
                        </a:rPr>
                        <a:t>Single master, multiple slaves</a:t>
                      </a:r>
                    </a:p>
                  </a:txBody>
                  <a:tcPr anchor="ctr"/>
                </a:tc>
                <a:tc>
                  <a:txBody>
                    <a:bodyPr/>
                    <a:lstStyle/>
                    <a:p>
                      <a:r>
                        <a:rPr lang="en-US" sz="2000" dirty="0">
                          <a:latin typeface="+mn-lt"/>
                        </a:rPr>
                        <a:t>No (uses CS lines)</a:t>
                      </a:r>
                    </a:p>
                  </a:txBody>
                  <a:tcPr anchor="ctr"/>
                </a:tc>
                <a:tc>
                  <a:txBody>
                    <a:bodyPr/>
                    <a:lstStyle/>
                    <a:p>
                      <a:r>
                        <a:rPr lang="en-US" sz="2000" dirty="0">
                          <a:latin typeface="+mn-lt"/>
                        </a:rPr>
                        <a:t>SD cards, ADCs, displays</a:t>
                      </a:r>
                    </a:p>
                  </a:txBody>
                  <a:tcPr anchor="ctr"/>
                </a:tc>
                <a:tc>
                  <a:txBody>
                    <a:bodyPr/>
                    <a:lstStyle/>
                    <a:p>
                      <a:r>
                        <a:rPr lang="en-US" sz="2000" dirty="0">
                          <a:latin typeface="+mn-lt"/>
                        </a:rPr>
                        <a:t>Very fast, full-duplex</a:t>
                      </a:r>
                    </a:p>
                  </a:txBody>
                  <a:tcPr anchor="ctr"/>
                </a:tc>
                <a:tc>
                  <a:txBody>
                    <a:bodyPr/>
                    <a:lstStyle/>
                    <a:p>
                      <a:r>
                        <a:rPr lang="en-US" sz="2000" dirty="0">
                          <a:latin typeface="+mn-lt"/>
                        </a:rPr>
                        <a:t>More pins, no native addressing</a:t>
                      </a:r>
                    </a:p>
                  </a:txBody>
                  <a:tcPr anchor="ctr"/>
                </a:tc>
                <a:extLst>
                  <a:ext uri="{0D108BD9-81ED-4DB2-BD59-A6C34878D82A}">
                    <a16:rowId xmlns:a16="http://schemas.microsoft.com/office/drawing/2014/main" val="3369206988"/>
                  </a:ext>
                </a:extLst>
              </a:tr>
              <a:tr h="0">
                <a:tc>
                  <a:txBody>
                    <a:bodyPr/>
                    <a:lstStyle/>
                    <a:p>
                      <a:r>
                        <a:rPr lang="en-US" sz="2000" b="1" dirty="0">
                          <a:latin typeface="+mn-lt"/>
                        </a:rPr>
                        <a:t>UART</a:t>
                      </a:r>
                    </a:p>
                  </a:txBody>
                  <a:tcPr anchor="ctr"/>
                </a:tc>
                <a:tc>
                  <a:txBody>
                    <a:bodyPr/>
                    <a:lstStyle/>
                    <a:p>
                      <a:r>
                        <a:rPr lang="en-US" sz="2000">
                          <a:latin typeface="+mn-lt"/>
                        </a:rPr>
                        <a:t>TX, RX</a:t>
                      </a:r>
                    </a:p>
                  </a:txBody>
                  <a:tcPr anchor="ctr"/>
                </a:tc>
                <a:tc>
                  <a:txBody>
                    <a:bodyPr/>
                    <a:lstStyle/>
                    <a:p>
                      <a:r>
                        <a:rPr lang="en-US" sz="2000">
                          <a:latin typeface="+mn-lt"/>
                        </a:rPr>
                        <a:t>~9600 to 1 Mbps</a:t>
                      </a:r>
                    </a:p>
                  </a:txBody>
                  <a:tcPr anchor="ctr"/>
                </a:tc>
                <a:tc>
                  <a:txBody>
                    <a:bodyPr/>
                    <a:lstStyle/>
                    <a:p>
                      <a:r>
                        <a:rPr lang="en-US" sz="2000">
                          <a:latin typeface="+mn-lt"/>
                        </a:rPr>
                        <a:t>Point-to-point</a:t>
                      </a:r>
                    </a:p>
                  </a:txBody>
                  <a:tcPr anchor="ctr"/>
                </a:tc>
                <a:tc>
                  <a:txBody>
                    <a:bodyPr/>
                    <a:lstStyle/>
                    <a:p>
                      <a:r>
                        <a:rPr lang="en-US" sz="2000">
                          <a:latin typeface="+mn-lt"/>
                        </a:rPr>
                        <a:t>No</a:t>
                      </a:r>
                    </a:p>
                  </a:txBody>
                  <a:tcPr anchor="ctr"/>
                </a:tc>
                <a:tc>
                  <a:txBody>
                    <a:bodyPr/>
                    <a:lstStyle/>
                    <a:p>
                      <a:r>
                        <a:rPr lang="en-US" sz="2000" dirty="0">
                          <a:latin typeface="+mn-lt"/>
                        </a:rPr>
                        <a:t>GPS modules, Bluetooth HC-05</a:t>
                      </a:r>
                    </a:p>
                  </a:txBody>
                  <a:tcPr anchor="ctr"/>
                </a:tc>
                <a:tc>
                  <a:txBody>
                    <a:bodyPr/>
                    <a:lstStyle/>
                    <a:p>
                      <a:r>
                        <a:rPr lang="en-US" sz="2000" dirty="0">
                          <a:latin typeface="+mn-lt"/>
                        </a:rPr>
                        <a:t>Simple, widely supported</a:t>
                      </a:r>
                    </a:p>
                  </a:txBody>
                  <a:tcPr anchor="ctr"/>
                </a:tc>
                <a:tc>
                  <a:txBody>
                    <a:bodyPr/>
                    <a:lstStyle/>
                    <a:p>
                      <a:r>
                        <a:rPr lang="en-US" sz="2000" dirty="0">
                          <a:latin typeface="+mn-lt"/>
                        </a:rPr>
                        <a:t>No multi-device support, slower</a:t>
                      </a:r>
                    </a:p>
                  </a:txBody>
                  <a:tcPr anchor="ctr"/>
                </a:tc>
                <a:extLst>
                  <a:ext uri="{0D108BD9-81ED-4DB2-BD59-A6C34878D82A}">
                    <a16:rowId xmlns:a16="http://schemas.microsoft.com/office/drawing/2014/main" val="1402487784"/>
                  </a:ext>
                </a:extLst>
              </a:tr>
            </a:tbl>
          </a:graphicData>
        </a:graphic>
      </p:graphicFrame>
      <p:sp>
        <p:nvSpPr>
          <p:cNvPr id="3" name="Rectangle 2"/>
          <p:cNvSpPr/>
          <p:nvPr/>
        </p:nvSpPr>
        <p:spPr>
          <a:xfrm>
            <a:off x="183712" y="692838"/>
            <a:ext cx="6006644" cy="461665"/>
          </a:xfrm>
          <a:prstGeom prst="rect">
            <a:avLst/>
          </a:prstGeom>
        </p:spPr>
        <p:txBody>
          <a:bodyPr wrap="none">
            <a:spAutoFit/>
          </a:bodyPr>
          <a:lstStyle/>
          <a:p>
            <a:r>
              <a:rPr lang="en-US" sz="2400" b="1" dirty="0"/>
              <a:t>Sensor Communication Protocols Comparison</a:t>
            </a:r>
          </a:p>
        </p:txBody>
      </p:sp>
    </p:spTree>
    <p:extLst>
      <p:ext uri="{BB962C8B-B14F-4D97-AF65-F5344CB8AC3E}">
        <p14:creationId xmlns:p14="http://schemas.microsoft.com/office/powerpoint/2010/main" val="335595756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9001" y="636809"/>
            <a:ext cx="3470694" cy="461665"/>
          </a:xfrm>
          <a:prstGeom prst="rect">
            <a:avLst/>
          </a:prstGeom>
        </p:spPr>
        <p:txBody>
          <a:bodyPr wrap="none">
            <a:spAutoFit/>
          </a:bodyPr>
          <a:lstStyle/>
          <a:p>
            <a:r>
              <a:rPr lang="en-US" sz="2400" b="1" dirty="0"/>
              <a:t>Communication Protocols</a:t>
            </a:r>
          </a:p>
        </p:txBody>
      </p:sp>
      <p:graphicFrame>
        <p:nvGraphicFramePr>
          <p:cNvPr id="3" name="Table 2"/>
          <p:cNvGraphicFramePr>
            <a:graphicFrameLocks noGrp="1"/>
          </p:cNvGraphicFramePr>
          <p:nvPr>
            <p:extLst>
              <p:ext uri="{D42A27DB-BD31-4B8C-83A1-F6EECF244321}">
                <p14:modId xmlns:p14="http://schemas.microsoft.com/office/powerpoint/2010/main" val="2535467068"/>
              </p:ext>
            </p:extLst>
          </p:nvPr>
        </p:nvGraphicFramePr>
        <p:xfrm>
          <a:off x="575153" y="1673332"/>
          <a:ext cx="10973844" cy="2286000"/>
        </p:xfrm>
        <a:graphic>
          <a:graphicData uri="http://schemas.openxmlformats.org/drawingml/2006/table">
            <a:tbl>
              <a:tblPr>
                <a:tableStyleId>{D7AC3CCA-C797-4891-BE02-D94E43425B78}</a:tableStyleId>
              </a:tblPr>
              <a:tblGrid>
                <a:gridCol w="1879948">
                  <a:extLst>
                    <a:ext uri="{9D8B030D-6E8A-4147-A177-3AD203B41FA5}">
                      <a16:colId xmlns:a16="http://schemas.microsoft.com/office/drawing/2014/main" val="103532268"/>
                    </a:ext>
                  </a:extLst>
                </a:gridCol>
                <a:gridCol w="1540701">
                  <a:extLst>
                    <a:ext uri="{9D8B030D-6E8A-4147-A177-3AD203B41FA5}">
                      <a16:colId xmlns:a16="http://schemas.microsoft.com/office/drawing/2014/main" val="2688138679"/>
                    </a:ext>
                  </a:extLst>
                </a:gridCol>
                <a:gridCol w="2830883">
                  <a:extLst>
                    <a:ext uri="{9D8B030D-6E8A-4147-A177-3AD203B41FA5}">
                      <a16:colId xmlns:a16="http://schemas.microsoft.com/office/drawing/2014/main" val="4275246632"/>
                    </a:ext>
                  </a:extLst>
                </a:gridCol>
                <a:gridCol w="4722312">
                  <a:extLst>
                    <a:ext uri="{9D8B030D-6E8A-4147-A177-3AD203B41FA5}">
                      <a16:colId xmlns:a16="http://schemas.microsoft.com/office/drawing/2014/main" val="2314949282"/>
                    </a:ext>
                  </a:extLst>
                </a:gridCol>
              </a:tblGrid>
              <a:tr h="0">
                <a:tc>
                  <a:txBody>
                    <a:bodyPr/>
                    <a:lstStyle/>
                    <a:p>
                      <a:r>
                        <a:rPr lang="en-US" sz="2400" b="1" dirty="0"/>
                        <a:t>Protocol</a:t>
                      </a:r>
                    </a:p>
                  </a:txBody>
                  <a:tcPr anchor="ctr"/>
                </a:tc>
                <a:tc>
                  <a:txBody>
                    <a:bodyPr/>
                    <a:lstStyle/>
                    <a:p>
                      <a:r>
                        <a:rPr lang="en-US" sz="2400" b="1" dirty="0"/>
                        <a:t>Wires</a:t>
                      </a:r>
                    </a:p>
                  </a:txBody>
                  <a:tcPr anchor="ctr"/>
                </a:tc>
                <a:tc>
                  <a:txBody>
                    <a:bodyPr/>
                    <a:lstStyle/>
                    <a:p>
                      <a:r>
                        <a:rPr lang="en-US" sz="2400" b="1" dirty="0"/>
                        <a:t>Speed</a:t>
                      </a:r>
                    </a:p>
                  </a:txBody>
                  <a:tcPr anchor="ctr"/>
                </a:tc>
                <a:tc>
                  <a:txBody>
                    <a:bodyPr/>
                    <a:lstStyle/>
                    <a:p>
                      <a:r>
                        <a:rPr lang="en-US" sz="2400" b="1" dirty="0"/>
                        <a:t>Use Case</a:t>
                      </a:r>
                    </a:p>
                  </a:txBody>
                  <a:tcPr anchor="ctr"/>
                </a:tc>
                <a:extLst>
                  <a:ext uri="{0D108BD9-81ED-4DB2-BD59-A6C34878D82A}">
                    <a16:rowId xmlns:a16="http://schemas.microsoft.com/office/drawing/2014/main" val="1391972457"/>
                  </a:ext>
                </a:extLst>
              </a:tr>
              <a:tr h="0">
                <a:tc>
                  <a:txBody>
                    <a:bodyPr/>
                    <a:lstStyle/>
                    <a:p>
                      <a:r>
                        <a:rPr lang="en-US" sz="2400" b="1" dirty="0"/>
                        <a:t>UART</a:t>
                      </a:r>
                    </a:p>
                  </a:txBody>
                  <a:tcPr anchor="ctr"/>
                </a:tc>
                <a:tc>
                  <a:txBody>
                    <a:bodyPr/>
                    <a:lstStyle/>
                    <a:p>
                      <a:r>
                        <a:rPr lang="en-US" sz="2400" dirty="0"/>
                        <a:t>2</a:t>
                      </a:r>
                    </a:p>
                  </a:txBody>
                  <a:tcPr anchor="ctr"/>
                </a:tc>
                <a:tc>
                  <a:txBody>
                    <a:bodyPr/>
                    <a:lstStyle/>
                    <a:p>
                      <a:r>
                        <a:rPr lang="en-US" sz="2400" dirty="0"/>
                        <a:t>Up to 115200 bps</a:t>
                      </a:r>
                    </a:p>
                  </a:txBody>
                  <a:tcPr anchor="ctr"/>
                </a:tc>
                <a:tc>
                  <a:txBody>
                    <a:bodyPr/>
                    <a:lstStyle/>
                    <a:p>
                      <a:r>
                        <a:rPr lang="en-US" sz="2400"/>
                        <a:t>Simple serial communication</a:t>
                      </a:r>
                    </a:p>
                  </a:txBody>
                  <a:tcPr anchor="ctr"/>
                </a:tc>
                <a:extLst>
                  <a:ext uri="{0D108BD9-81ED-4DB2-BD59-A6C34878D82A}">
                    <a16:rowId xmlns:a16="http://schemas.microsoft.com/office/drawing/2014/main" val="2649310144"/>
                  </a:ext>
                </a:extLst>
              </a:tr>
              <a:tr h="0">
                <a:tc>
                  <a:txBody>
                    <a:bodyPr/>
                    <a:lstStyle/>
                    <a:p>
                      <a:r>
                        <a:rPr lang="en-US" sz="2400" b="1" dirty="0"/>
                        <a:t>I²C</a:t>
                      </a:r>
                    </a:p>
                  </a:txBody>
                  <a:tcPr anchor="ctr"/>
                </a:tc>
                <a:tc>
                  <a:txBody>
                    <a:bodyPr/>
                    <a:lstStyle/>
                    <a:p>
                      <a:r>
                        <a:rPr lang="en-US" sz="2400"/>
                        <a:t>2</a:t>
                      </a:r>
                    </a:p>
                  </a:txBody>
                  <a:tcPr anchor="ctr"/>
                </a:tc>
                <a:tc>
                  <a:txBody>
                    <a:bodyPr/>
                    <a:lstStyle/>
                    <a:p>
                      <a:r>
                        <a:rPr lang="en-US" sz="2400" dirty="0"/>
                        <a:t>100Kbps–400Kbps</a:t>
                      </a:r>
                    </a:p>
                  </a:txBody>
                  <a:tcPr anchor="ctr"/>
                </a:tc>
                <a:tc>
                  <a:txBody>
                    <a:bodyPr/>
                    <a:lstStyle/>
                    <a:p>
                      <a:r>
                        <a:rPr lang="en-US" sz="2400" dirty="0"/>
                        <a:t>Multi-device setups</a:t>
                      </a:r>
                    </a:p>
                  </a:txBody>
                  <a:tcPr anchor="ctr"/>
                </a:tc>
                <a:extLst>
                  <a:ext uri="{0D108BD9-81ED-4DB2-BD59-A6C34878D82A}">
                    <a16:rowId xmlns:a16="http://schemas.microsoft.com/office/drawing/2014/main" val="2219289328"/>
                  </a:ext>
                </a:extLst>
              </a:tr>
              <a:tr h="0">
                <a:tc>
                  <a:txBody>
                    <a:bodyPr/>
                    <a:lstStyle/>
                    <a:p>
                      <a:r>
                        <a:rPr lang="en-US" sz="2400" b="1" dirty="0"/>
                        <a:t>SPI</a:t>
                      </a:r>
                    </a:p>
                  </a:txBody>
                  <a:tcPr anchor="ctr"/>
                </a:tc>
                <a:tc>
                  <a:txBody>
                    <a:bodyPr/>
                    <a:lstStyle/>
                    <a:p>
                      <a:r>
                        <a:rPr lang="en-US" sz="2400"/>
                        <a:t>4</a:t>
                      </a:r>
                    </a:p>
                  </a:txBody>
                  <a:tcPr anchor="ctr"/>
                </a:tc>
                <a:tc>
                  <a:txBody>
                    <a:bodyPr/>
                    <a:lstStyle/>
                    <a:p>
                      <a:r>
                        <a:rPr lang="en-US" sz="2400"/>
                        <a:t>Up to several Mbps</a:t>
                      </a:r>
                    </a:p>
                  </a:txBody>
                  <a:tcPr anchor="ctr"/>
                </a:tc>
                <a:tc>
                  <a:txBody>
                    <a:bodyPr/>
                    <a:lstStyle/>
                    <a:p>
                      <a:r>
                        <a:rPr lang="en-US" sz="2400" dirty="0"/>
                        <a:t>Fast, short-distance </a:t>
                      </a:r>
                      <a:r>
                        <a:rPr lang="en-US" sz="2400" dirty="0" err="1"/>
                        <a:t>comms</a:t>
                      </a:r>
                      <a:endParaRPr lang="en-US" sz="2400" dirty="0"/>
                    </a:p>
                  </a:txBody>
                  <a:tcPr anchor="ctr"/>
                </a:tc>
                <a:extLst>
                  <a:ext uri="{0D108BD9-81ED-4DB2-BD59-A6C34878D82A}">
                    <a16:rowId xmlns:a16="http://schemas.microsoft.com/office/drawing/2014/main" val="2270108776"/>
                  </a:ext>
                </a:extLst>
              </a:tr>
              <a:tr h="0">
                <a:tc>
                  <a:txBody>
                    <a:bodyPr/>
                    <a:lstStyle/>
                    <a:p>
                      <a:r>
                        <a:rPr lang="en-US" sz="2400" b="1" dirty="0"/>
                        <a:t>CAN</a:t>
                      </a:r>
                    </a:p>
                  </a:txBody>
                  <a:tcPr anchor="ctr"/>
                </a:tc>
                <a:tc>
                  <a:txBody>
                    <a:bodyPr/>
                    <a:lstStyle/>
                    <a:p>
                      <a:r>
                        <a:rPr lang="en-US" sz="2400"/>
                        <a:t>2</a:t>
                      </a:r>
                    </a:p>
                  </a:txBody>
                  <a:tcPr anchor="ctr"/>
                </a:tc>
                <a:tc>
                  <a:txBody>
                    <a:bodyPr/>
                    <a:lstStyle/>
                    <a:p>
                      <a:r>
                        <a:rPr lang="en-US" sz="2400"/>
                        <a:t>1 Mbps typical</a:t>
                      </a:r>
                    </a:p>
                  </a:txBody>
                  <a:tcPr anchor="ctr"/>
                </a:tc>
                <a:tc>
                  <a:txBody>
                    <a:bodyPr/>
                    <a:lstStyle/>
                    <a:p>
                      <a:r>
                        <a:rPr lang="en-US" sz="2400" dirty="0"/>
                        <a:t>Automotive, industrial systems</a:t>
                      </a:r>
                    </a:p>
                  </a:txBody>
                  <a:tcPr anchor="ctr"/>
                </a:tc>
                <a:extLst>
                  <a:ext uri="{0D108BD9-81ED-4DB2-BD59-A6C34878D82A}">
                    <a16:rowId xmlns:a16="http://schemas.microsoft.com/office/drawing/2014/main" val="1098288315"/>
                  </a:ext>
                </a:extLst>
              </a:tr>
            </a:tbl>
          </a:graphicData>
        </a:graphic>
      </p:graphicFrame>
    </p:spTree>
    <p:extLst>
      <p:ext uri="{BB962C8B-B14F-4D97-AF65-F5344CB8AC3E}">
        <p14:creationId xmlns:p14="http://schemas.microsoft.com/office/powerpoint/2010/main" val="23521455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71634" y="633585"/>
            <a:ext cx="11865878" cy="3046988"/>
          </a:xfrm>
          <a:prstGeom prst="rect">
            <a:avLst/>
          </a:prstGeom>
        </p:spPr>
        <p:txBody>
          <a:bodyPr wrap="square">
            <a:spAutoFit/>
          </a:bodyPr>
          <a:lstStyle/>
          <a:p>
            <a:r>
              <a:rPr lang="en-US" sz="2400" b="1" dirty="0">
                <a:ea typeface="Calibri" panose="020F0502020204030204" pitchFamily="34" charset="0"/>
              </a:rPr>
              <a:t>Analog and Digital Interfaces</a:t>
            </a:r>
          </a:p>
          <a:p>
            <a:r>
              <a:rPr lang="en-US" sz="2400" b="1" dirty="0">
                <a:ea typeface="Calibri" panose="020F0502020204030204" pitchFamily="34" charset="0"/>
              </a:rPr>
              <a:t> </a:t>
            </a:r>
          </a:p>
          <a:p>
            <a:pPr marL="800100" lvl="1" indent="-342900">
              <a:buFont typeface="Wingdings" panose="05000000000000000000" pitchFamily="2" charset="2"/>
              <a:buChar char="§"/>
            </a:pPr>
            <a:r>
              <a:rPr lang="en-US" sz="2400" dirty="0"/>
              <a:t>Analog and digital interfaces in sensors refer to the methods by which sensors communicate their output signals to other devices, such as microcontrollers or data acquisition systems.</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altLang="en-US" sz="2400" b="1" dirty="0"/>
              <a:t>Analog interfaces</a:t>
            </a:r>
            <a:r>
              <a:rPr lang="en-US" altLang="en-US" sz="2400" dirty="0"/>
              <a:t> use a continuous signal, while </a:t>
            </a:r>
            <a:r>
              <a:rPr lang="en-US" altLang="en-US" sz="2400" b="1" dirty="0"/>
              <a:t>digital interfaces</a:t>
            </a:r>
            <a:r>
              <a:rPr lang="en-US" altLang="en-US" sz="2400" dirty="0"/>
              <a:t> use discrete, binary values</a:t>
            </a:r>
            <a:endParaRPr lang="en-US" sz="2400" b="1" dirty="0"/>
          </a:p>
        </p:txBody>
      </p:sp>
      <p:sp>
        <p:nvSpPr>
          <p:cNvPr id="3" name="Rectangle 1"/>
          <p:cNvSpPr>
            <a:spLocks noChangeArrowheads="1"/>
          </p:cNvSpPr>
          <p:nvPr/>
        </p:nvSpPr>
        <p:spPr bwMode="auto">
          <a:xfrm>
            <a:off x="0" y="-945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69503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1962" y="565594"/>
            <a:ext cx="11883024" cy="4524315"/>
          </a:xfrm>
          <a:prstGeom prst="rect">
            <a:avLst/>
          </a:prstGeom>
        </p:spPr>
        <p:txBody>
          <a:bodyPr wrap="square">
            <a:spAutoFit/>
          </a:bodyPr>
          <a:lstStyle/>
          <a:p>
            <a:r>
              <a:rPr lang="en-US" sz="2400" b="1" dirty="0"/>
              <a:t>Analog Interfaces in Sensors</a:t>
            </a:r>
          </a:p>
          <a:p>
            <a:endParaRPr lang="en-US" sz="2400" b="1" dirty="0"/>
          </a:p>
          <a:p>
            <a:pPr marL="800100" lvl="1" indent="-342900">
              <a:buFont typeface="Wingdings" panose="05000000000000000000" pitchFamily="2" charset="2"/>
              <a:buChar char="§"/>
            </a:pPr>
            <a:r>
              <a:rPr lang="en-US" sz="2400" dirty="0"/>
              <a:t>Analog sensors output a continuous signal, usually a voltage, that varies proportionally to the measured physical quantity (e.g., temperature, pressure, light intensity).</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This continuous analog signal is susceptible to noise and requires signal conditioning stages such as amplification, filtering, and offset removal before being converted to a digital format.</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Analog-to-digital converters (ADCs) are used to translate these continuous signals into discrete digital values for processing by microcontrollers or computers.</a:t>
            </a:r>
          </a:p>
          <a:p>
            <a:pPr marL="800100" lvl="1" indent="-342900">
              <a:buFont typeface="Wingdings" panose="05000000000000000000" pitchFamily="2" charset="2"/>
              <a:buChar char="§"/>
            </a:pPr>
            <a:endParaRPr lang="en-US" sz="2400" dirty="0"/>
          </a:p>
        </p:txBody>
      </p:sp>
    </p:spTree>
    <p:extLst>
      <p:ext uri="{BB962C8B-B14F-4D97-AF65-F5344CB8AC3E}">
        <p14:creationId xmlns:p14="http://schemas.microsoft.com/office/powerpoint/2010/main" val="2642666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1962" y="565594"/>
            <a:ext cx="11883024" cy="2677656"/>
          </a:xfrm>
          <a:prstGeom prst="rect">
            <a:avLst/>
          </a:prstGeom>
        </p:spPr>
        <p:txBody>
          <a:bodyPr wrap="square">
            <a:spAutoFit/>
          </a:bodyPr>
          <a:lstStyle/>
          <a:p>
            <a:r>
              <a:rPr lang="en-US" sz="2400" b="1" dirty="0"/>
              <a:t>Analog Interfaces in Sensors Cond..</a:t>
            </a:r>
          </a:p>
          <a:p>
            <a:endParaRPr lang="en-US" sz="2400" b="1" dirty="0"/>
          </a:p>
          <a:p>
            <a:pPr marL="800100" lvl="1" indent="-342900">
              <a:buFont typeface="Wingdings" panose="05000000000000000000" pitchFamily="2" charset="2"/>
              <a:buChar char="§"/>
            </a:pPr>
            <a:r>
              <a:rPr lang="en-US" sz="2400" dirty="0"/>
              <a:t>Key considerations in analog interfacing include precision, sampling rate, noise susceptibility, and linearity.</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Analog outputs provide information in real time and allow high resolution depending on the ADC bit depth.</a:t>
            </a:r>
            <a:endParaRPr lang="en-US" sz="2400" b="0" i="0" dirty="0">
              <a:effectLst/>
            </a:endParaRPr>
          </a:p>
        </p:txBody>
      </p:sp>
    </p:spTree>
    <p:extLst>
      <p:ext uri="{BB962C8B-B14F-4D97-AF65-F5344CB8AC3E}">
        <p14:creationId xmlns:p14="http://schemas.microsoft.com/office/powerpoint/2010/main" val="11242844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5" name="Rectangle 4"/>
          <p:cNvSpPr/>
          <p:nvPr/>
        </p:nvSpPr>
        <p:spPr>
          <a:xfrm>
            <a:off x="137786" y="586358"/>
            <a:ext cx="11899726" cy="5262979"/>
          </a:xfrm>
          <a:prstGeom prst="rect">
            <a:avLst/>
          </a:prstGeom>
        </p:spPr>
        <p:txBody>
          <a:bodyPr wrap="square">
            <a:spAutoFit/>
          </a:bodyPr>
          <a:lstStyle/>
          <a:p>
            <a:pPr lvl="0" eaLnBrk="0" fontAlgn="base" hangingPunct="0">
              <a:spcBef>
                <a:spcPct val="0"/>
              </a:spcBef>
              <a:spcAft>
                <a:spcPct val="0"/>
              </a:spcAft>
            </a:pPr>
            <a:r>
              <a:rPr lang="en-US" altLang="en-US" sz="2400" b="1" dirty="0"/>
              <a:t>Examples</a:t>
            </a:r>
            <a:endParaRPr lang="en-US" altLang="en-US" sz="2400" dirty="0"/>
          </a:p>
          <a:p>
            <a:pPr lvl="0" eaLnBrk="0" fontAlgn="base" hangingPunct="0">
              <a:spcBef>
                <a:spcPct val="0"/>
              </a:spcBef>
              <a:spcAft>
                <a:spcPct val="0"/>
              </a:spcAft>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Temperature sensor (LM35 → 10 mV/°C).</a:t>
            </a:r>
          </a:p>
          <a:p>
            <a:pPr marL="800100" lvl="1" indent="-342900" eaLnBrk="0" fontAlgn="base" hangingPunct="0">
              <a:spcBef>
                <a:spcPct val="0"/>
              </a:spcBef>
              <a:spcAft>
                <a:spcPct val="0"/>
              </a:spcAft>
              <a:buFont typeface="Arial" panose="020B0604020202020204" pitchFamily="34" charset="0"/>
              <a:buChar char="•"/>
            </a:pPr>
            <a:r>
              <a:rPr lang="en-US" altLang="en-US" sz="2400" dirty="0"/>
              <a:t>LDR (Light Dependent Resistor) → resistance changes with light.</a:t>
            </a:r>
          </a:p>
          <a:p>
            <a:pPr marL="800100" lvl="1" indent="-342900" eaLnBrk="0" fontAlgn="base" hangingPunct="0">
              <a:spcBef>
                <a:spcPct val="0"/>
              </a:spcBef>
              <a:spcAft>
                <a:spcPct val="0"/>
              </a:spcAft>
              <a:buFont typeface="Arial" panose="020B0604020202020204" pitchFamily="34" charset="0"/>
              <a:buChar char="•"/>
            </a:pPr>
            <a:r>
              <a:rPr lang="en-US" altLang="en-US" sz="2400" dirty="0"/>
              <a:t>Potentiometer → varying resistance → variable voltage.</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lvl="0" eaLnBrk="0" fontAlgn="base" hangingPunct="0">
              <a:spcBef>
                <a:spcPct val="0"/>
              </a:spcBef>
              <a:spcAft>
                <a:spcPct val="0"/>
              </a:spcAft>
            </a:pPr>
            <a:r>
              <a:rPr lang="en-US" altLang="en-US" sz="2400" b="1" dirty="0"/>
              <a:t>Advantages</a:t>
            </a:r>
          </a:p>
          <a:p>
            <a:pPr lvl="0" eaLnBrk="0" fontAlgn="base" hangingPunct="0">
              <a:spcBef>
                <a:spcPct val="0"/>
              </a:spcBef>
              <a:spcAft>
                <a:spcPct val="0"/>
              </a:spcAft>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Simple design, low cost.</a:t>
            </a:r>
          </a:p>
          <a:p>
            <a:pPr marL="800100" lvl="1" indent="-342900" eaLnBrk="0" fontAlgn="base" hangingPunct="0">
              <a:spcBef>
                <a:spcPct val="0"/>
              </a:spcBef>
              <a:spcAft>
                <a:spcPct val="0"/>
              </a:spcAft>
              <a:buFont typeface="Arial" panose="020B0604020202020204" pitchFamily="34" charset="0"/>
              <a:buChar char="•"/>
            </a:pPr>
            <a:r>
              <a:rPr lang="en-US" altLang="en-US" sz="2400" dirty="0"/>
              <a:t>High resolution depending on ADC.</a:t>
            </a:r>
          </a:p>
          <a:p>
            <a:pPr lvl="0" eaLnBrk="0" fontAlgn="base" hangingPunct="0">
              <a:spcBef>
                <a:spcPct val="0"/>
              </a:spcBef>
              <a:spcAft>
                <a:spcPct val="0"/>
              </a:spcAft>
            </a:pPr>
            <a:r>
              <a:rPr lang="en-US" altLang="en-US" sz="2400" b="1" dirty="0"/>
              <a:t>Disadvantages</a:t>
            </a:r>
            <a:endParaRPr lang="en-US" altLang="en-US" sz="2400" dirty="0"/>
          </a:p>
          <a:p>
            <a:pPr lvl="0" eaLnBrk="0" fontAlgn="base" hangingPunct="0">
              <a:spcBef>
                <a:spcPct val="0"/>
              </a:spcBef>
              <a:spcAft>
                <a:spcPct val="0"/>
              </a:spcAft>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Needs extra circuitry (ADC, filters).</a:t>
            </a:r>
          </a:p>
          <a:p>
            <a:pPr marL="800100" lvl="1" indent="-342900" eaLnBrk="0" fontAlgn="base" hangingPunct="0">
              <a:spcBef>
                <a:spcPct val="0"/>
              </a:spcBef>
              <a:spcAft>
                <a:spcPct val="0"/>
              </a:spcAft>
              <a:buFont typeface="Arial" panose="020B0604020202020204" pitchFamily="34" charset="0"/>
              <a:buChar char="•"/>
            </a:pPr>
            <a:r>
              <a:rPr lang="en-US" altLang="en-US" sz="2400" dirty="0"/>
              <a:t>Sensitive to interference and drift.</a:t>
            </a:r>
            <a:endParaRPr lang="en-US" altLang="en-US" dirty="0"/>
          </a:p>
        </p:txBody>
      </p:sp>
    </p:spTree>
    <p:extLst>
      <p:ext uri="{BB962C8B-B14F-4D97-AF65-F5344CB8AC3E}">
        <p14:creationId xmlns:p14="http://schemas.microsoft.com/office/powerpoint/2010/main" val="6214596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6137" y="612645"/>
            <a:ext cx="11899726" cy="4893647"/>
          </a:xfrm>
          <a:prstGeom prst="rect">
            <a:avLst/>
          </a:prstGeom>
        </p:spPr>
        <p:txBody>
          <a:bodyPr wrap="square">
            <a:spAutoFit/>
          </a:bodyPr>
          <a:lstStyle/>
          <a:p>
            <a:r>
              <a:rPr lang="en-US" sz="2400" b="1" dirty="0"/>
              <a:t>Digital Interfaces in Sensors</a:t>
            </a:r>
          </a:p>
          <a:p>
            <a:endParaRPr lang="en-US" sz="2400" b="1" dirty="0"/>
          </a:p>
          <a:p>
            <a:pPr marL="800100" lvl="1" indent="-342900">
              <a:buFont typeface="Wingdings" panose="05000000000000000000" pitchFamily="2" charset="2"/>
              <a:buChar char="§"/>
            </a:pPr>
            <a:r>
              <a:rPr lang="en-US" sz="2400" dirty="0"/>
              <a:t>Digital sensors output data in a discrete, digital form that microcontrollers can directly read without needing ADCs.</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These sensors often use communication protocols such as I2C, SPI, UART, 1-wire, or USB to transmit data.</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Digital signals have higher immunity to noise, can simplify wiring and interfacing, and support error checking and robust communication.</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Digital interfaces facilitate straightforward integration with digital systems and often include built-in signal processing.</a:t>
            </a:r>
          </a:p>
        </p:txBody>
      </p:sp>
    </p:spTree>
    <p:extLst>
      <p:ext uri="{BB962C8B-B14F-4D97-AF65-F5344CB8AC3E}">
        <p14:creationId xmlns:p14="http://schemas.microsoft.com/office/powerpoint/2010/main" val="10214740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6137" y="637697"/>
            <a:ext cx="11899726" cy="2677656"/>
          </a:xfrm>
          <a:prstGeom prst="rect">
            <a:avLst/>
          </a:prstGeom>
        </p:spPr>
        <p:txBody>
          <a:bodyPr wrap="square">
            <a:spAutoFit/>
          </a:bodyPr>
          <a:lstStyle/>
          <a:p>
            <a:r>
              <a:rPr lang="en-US" sz="2400" b="1" dirty="0"/>
              <a:t>Digital Interfaces in Sensors Cond..</a:t>
            </a:r>
          </a:p>
          <a:p>
            <a:endParaRPr lang="en-US" sz="2400" b="1" dirty="0"/>
          </a:p>
          <a:p>
            <a:pPr marL="800100" lvl="1" indent="-342900">
              <a:buFont typeface="Wingdings" panose="05000000000000000000" pitchFamily="2" charset="2"/>
              <a:buChar char="§"/>
            </a:pPr>
            <a:r>
              <a:rPr lang="en-US" sz="2400" dirty="0"/>
              <a:t>Examples include sensors like the DHT11 for temperature/humidity, which communicate digital data directly.</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Important aspects for digital interfaces include logic level compatibility, voltage compatibility, signal timing, and communication protocol.</a:t>
            </a:r>
            <a:endParaRPr lang="en-US" sz="2400" b="0" i="0" dirty="0">
              <a:effectLst/>
            </a:endParaRPr>
          </a:p>
        </p:txBody>
      </p:sp>
    </p:spTree>
    <p:extLst>
      <p:ext uri="{BB962C8B-B14F-4D97-AF65-F5344CB8AC3E}">
        <p14:creationId xmlns:p14="http://schemas.microsoft.com/office/powerpoint/2010/main" val="245624326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5" name="Rectangle 4"/>
          <p:cNvSpPr/>
          <p:nvPr/>
        </p:nvSpPr>
        <p:spPr>
          <a:xfrm>
            <a:off x="112734" y="606023"/>
            <a:ext cx="11937304" cy="6001643"/>
          </a:xfrm>
          <a:prstGeom prst="rect">
            <a:avLst/>
          </a:prstGeom>
        </p:spPr>
        <p:txBody>
          <a:bodyPr wrap="square">
            <a:spAutoFit/>
          </a:bodyPr>
          <a:lstStyle/>
          <a:p>
            <a:pPr lvl="0" eaLnBrk="0" fontAlgn="base" hangingPunct="0">
              <a:spcBef>
                <a:spcPct val="0"/>
              </a:spcBef>
              <a:spcAft>
                <a:spcPct val="0"/>
              </a:spcAft>
            </a:pPr>
            <a:r>
              <a:rPr lang="en-US" altLang="en-US" sz="2400" b="1" dirty="0"/>
              <a:t>Examples</a:t>
            </a:r>
            <a:endParaRPr lang="en-US" altLang="en-US" sz="2400" dirty="0"/>
          </a:p>
          <a:p>
            <a:pPr lvl="0" eaLnBrk="0" fontAlgn="base" hangingPunct="0">
              <a:spcBef>
                <a:spcPct val="0"/>
              </a:spcBef>
              <a:spcAft>
                <a:spcPct val="0"/>
              </a:spcAft>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DHT11/DHT22 (temperature &amp; humidity → single-wire digital output).</a:t>
            </a:r>
          </a:p>
          <a:p>
            <a:pPr marL="800100" lvl="1" indent="-342900" eaLnBrk="0" fontAlgn="base" hangingPunct="0">
              <a:spcBef>
                <a:spcPct val="0"/>
              </a:spcBef>
              <a:spcAft>
                <a:spcPct val="0"/>
              </a:spcAft>
              <a:buFont typeface="Arial" panose="020B0604020202020204" pitchFamily="34" charset="0"/>
              <a:buChar char="•"/>
            </a:pPr>
            <a:r>
              <a:rPr lang="en-US" altLang="en-US" sz="2400" dirty="0"/>
              <a:t>MPU6050 (accelerometer + gyroscope → I²C/SPI).</a:t>
            </a:r>
          </a:p>
          <a:p>
            <a:pPr marL="800100" lvl="1" indent="-342900" eaLnBrk="0" fontAlgn="base" hangingPunct="0">
              <a:spcBef>
                <a:spcPct val="0"/>
              </a:spcBef>
              <a:spcAft>
                <a:spcPct val="0"/>
              </a:spcAft>
              <a:buFont typeface="Arial" panose="020B0604020202020204" pitchFamily="34" charset="0"/>
              <a:buChar char="•"/>
            </a:pPr>
            <a:r>
              <a:rPr lang="en-US" altLang="en-US" sz="2400" dirty="0"/>
              <a:t>Ultrasonic sensor HC-SR04 (digital trigger/echo pulses).</a:t>
            </a:r>
          </a:p>
          <a:p>
            <a:pPr lvl="0" eaLnBrk="0" fontAlgn="base" hangingPunct="0">
              <a:spcBef>
                <a:spcPct val="0"/>
              </a:spcBef>
              <a:spcAft>
                <a:spcPct val="0"/>
              </a:spcAft>
            </a:pPr>
            <a:endParaRPr lang="en-US" altLang="en-US" sz="2400" dirty="0"/>
          </a:p>
          <a:p>
            <a:pPr lvl="0" eaLnBrk="0" fontAlgn="base" hangingPunct="0">
              <a:spcBef>
                <a:spcPct val="0"/>
              </a:spcBef>
              <a:spcAft>
                <a:spcPct val="0"/>
              </a:spcAft>
            </a:pPr>
            <a:r>
              <a:rPr lang="en-US" altLang="en-US" sz="2400" b="1" dirty="0"/>
              <a:t>Advantages</a:t>
            </a:r>
          </a:p>
          <a:p>
            <a:pPr lvl="0" eaLnBrk="0" fontAlgn="base" hangingPunct="0">
              <a:spcBef>
                <a:spcPct val="0"/>
              </a:spcBef>
              <a:spcAft>
                <a:spcPct val="0"/>
              </a:spcAft>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Easier integration with microcontrollers.</a:t>
            </a:r>
          </a:p>
          <a:p>
            <a:pPr marL="800100" lvl="1" indent="-342900" eaLnBrk="0" fontAlgn="base" hangingPunct="0">
              <a:spcBef>
                <a:spcPct val="0"/>
              </a:spcBef>
              <a:spcAft>
                <a:spcPct val="0"/>
              </a:spcAft>
              <a:buFont typeface="Arial" panose="020B0604020202020204" pitchFamily="34" charset="0"/>
              <a:buChar char="•"/>
            </a:pPr>
            <a:r>
              <a:rPr lang="en-US" altLang="en-US" sz="2400" dirty="0"/>
              <a:t>Can transmit over long distances reliably.</a:t>
            </a:r>
          </a:p>
          <a:p>
            <a:pPr marL="800100" lvl="1" indent="-342900" eaLnBrk="0" fontAlgn="base" hangingPunct="0">
              <a:spcBef>
                <a:spcPct val="0"/>
              </a:spcBef>
              <a:spcAft>
                <a:spcPct val="0"/>
              </a:spcAft>
              <a:buFont typeface="Arial" panose="020B0604020202020204" pitchFamily="34" charset="0"/>
              <a:buChar char="•"/>
            </a:pPr>
            <a:r>
              <a:rPr lang="en-US" altLang="en-US" sz="2400" dirty="0"/>
              <a:t>Often provides extra features (calibration, self-test).</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lvl="0" eaLnBrk="0" fontAlgn="base" hangingPunct="0">
              <a:spcBef>
                <a:spcPct val="0"/>
              </a:spcBef>
              <a:spcAft>
                <a:spcPct val="0"/>
              </a:spcAft>
            </a:pPr>
            <a:r>
              <a:rPr lang="en-US" altLang="en-US" sz="2400" b="1" dirty="0"/>
              <a:t>Disadvantages</a:t>
            </a:r>
          </a:p>
          <a:p>
            <a:pPr lvl="0" eaLnBrk="0" fontAlgn="base" hangingPunct="0">
              <a:spcBef>
                <a:spcPct val="0"/>
              </a:spcBef>
              <a:spcAft>
                <a:spcPct val="0"/>
              </a:spcAft>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More expensive than analog.</a:t>
            </a:r>
          </a:p>
          <a:p>
            <a:pPr marL="800100" lvl="1" indent="-342900" eaLnBrk="0" fontAlgn="base" hangingPunct="0">
              <a:spcBef>
                <a:spcPct val="0"/>
              </a:spcBef>
              <a:spcAft>
                <a:spcPct val="0"/>
              </a:spcAft>
              <a:buFont typeface="Arial" panose="020B0604020202020204" pitchFamily="34" charset="0"/>
              <a:buChar char="•"/>
            </a:pPr>
            <a:r>
              <a:rPr lang="en-US" altLang="en-US" sz="2400" dirty="0"/>
              <a:t>Requires protocol handling in software.</a:t>
            </a:r>
          </a:p>
        </p:txBody>
      </p:sp>
    </p:spTree>
    <p:extLst>
      <p:ext uri="{BB962C8B-B14F-4D97-AF65-F5344CB8AC3E}">
        <p14:creationId xmlns:p14="http://schemas.microsoft.com/office/powerpoint/2010/main" val="393336794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7626" y="626394"/>
            <a:ext cx="4796185" cy="461665"/>
          </a:xfrm>
          <a:prstGeom prst="rect">
            <a:avLst/>
          </a:prstGeom>
        </p:spPr>
        <p:txBody>
          <a:bodyPr wrap="none">
            <a:spAutoFit/>
          </a:bodyPr>
          <a:lstStyle/>
          <a:p>
            <a:r>
              <a:rPr lang="en-US" sz="2400" b="1" dirty="0"/>
              <a:t>Table of Analog vs. Digital Interfaces</a:t>
            </a:r>
            <a:endParaRPr lang="en-US" sz="2400" b="1" i="0" dirty="0">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3942472608"/>
              </p:ext>
            </p:extLst>
          </p:nvPr>
        </p:nvGraphicFramePr>
        <p:xfrm>
          <a:off x="147626" y="1412139"/>
          <a:ext cx="11864835" cy="3627120"/>
        </p:xfrm>
        <a:graphic>
          <a:graphicData uri="http://schemas.openxmlformats.org/drawingml/2006/table">
            <a:tbl>
              <a:tblPr>
                <a:tableStyleId>{D7AC3CCA-C797-4891-BE02-D94E43425B78}</a:tableStyleId>
              </a:tblPr>
              <a:tblGrid>
                <a:gridCol w="1355497">
                  <a:extLst>
                    <a:ext uri="{9D8B030D-6E8A-4147-A177-3AD203B41FA5}">
                      <a16:colId xmlns:a16="http://schemas.microsoft.com/office/drawing/2014/main" val="3661709290"/>
                    </a:ext>
                  </a:extLst>
                </a:gridCol>
                <a:gridCol w="2567836">
                  <a:extLst>
                    <a:ext uri="{9D8B030D-6E8A-4147-A177-3AD203B41FA5}">
                      <a16:colId xmlns:a16="http://schemas.microsoft.com/office/drawing/2014/main" val="3282889003"/>
                    </a:ext>
                  </a:extLst>
                </a:gridCol>
                <a:gridCol w="2730674">
                  <a:extLst>
                    <a:ext uri="{9D8B030D-6E8A-4147-A177-3AD203B41FA5}">
                      <a16:colId xmlns:a16="http://schemas.microsoft.com/office/drawing/2014/main" val="814484308"/>
                    </a:ext>
                  </a:extLst>
                </a:gridCol>
                <a:gridCol w="2617940">
                  <a:extLst>
                    <a:ext uri="{9D8B030D-6E8A-4147-A177-3AD203B41FA5}">
                      <a16:colId xmlns:a16="http://schemas.microsoft.com/office/drawing/2014/main" val="1835656680"/>
                    </a:ext>
                  </a:extLst>
                </a:gridCol>
                <a:gridCol w="2592888">
                  <a:extLst>
                    <a:ext uri="{9D8B030D-6E8A-4147-A177-3AD203B41FA5}">
                      <a16:colId xmlns:a16="http://schemas.microsoft.com/office/drawing/2014/main" val="4165082938"/>
                    </a:ext>
                  </a:extLst>
                </a:gridCol>
              </a:tblGrid>
              <a:tr h="0">
                <a:tc>
                  <a:txBody>
                    <a:bodyPr/>
                    <a:lstStyle/>
                    <a:p>
                      <a:pPr algn="l" fontAlgn="t" latinLnBrk="0"/>
                      <a:r>
                        <a:rPr lang="en-US" sz="2400" b="1" dirty="0">
                          <a:effectLst/>
                        </a:rPr>
                        <a:t>Interface Type</a:t>
                      </a:r>
                    </a:p>
                  </a:txBody>
                  <a:tcPr marL="76200" marR="76200" marT="76200" marB="76200"/>
                </a:tc>
                <a:tc>
                  <a:txBody>
                    <a:bodyPr/>
                    <a:lstStyle/>
                    <a:p>
                      <a:pPr algn="l" fontAlgn="t" latinLnBrk="0"/>
                      <a:r>
                        <a:rPr lang="en-US" sz="2400" b="1" dirty="0">
                          <a:effectLst/>
                        </a:rPr>
                        <a:t>Signal Nature</a:t>
                      </a:r>
                    </a:p>
                  </a:txBody>
                  <a:tcPr marL="76200" marR="76200" marT="76200" marB="76200"/>
                </a:tc>
                <a:tc>
                  <a:txBody>
                    <a:bodyPr/>
                    <a:lstStyle/>
                    <a:p>
                      <a:pPr algn="l" fontAlgn="t" latinLnBrk="0"/>
                      <a:r>
                        <a:rPr lang="en-US" sz="2400" b="1" dirty="0">
                          <a:effectLst/>
                        </a:rPr>
                        <a:t>Pros</a:t>
                      </a:r>
                    </a:p>
                  </a:txBody>
                  <a:tcPr marL="76200" marR="76200" marT="76200" marB="76200"/>
                </a:tc>
                <a:tc>
                  <a:txBody>
                    <a:bodyPr/>
                    <a:lstStyle/>
                    <a:p>
                      <a:pPr algn="l" fontAlgn="t" latinLnBrk="0"/>
                      <a:r>
                        <a:rPr lang="en-US" sz="2400" b="1" dirty="0">
                          <a:effectLst/>
                        </a:rPr>
                        <a:t>Cons</a:t>
                      </a:r>
                    </a:p>
                  </a:txBody>
                  <a:tcPr marL="76200" marR="76200" marT="76200" marB="76200"/>
                </a:tc>
                <a:tc>
                  <a:txBody>
                    <a:bodyPr/>
                    <a:lstStyle/>
                    <a:p>
                      <a:pPr algn="l" fontAlgn="t" latinLnBrk="0"/>
                      <a:r>
                        <a:rPr lang="en-US" sz="2400" b="1" dirty="0">
                          <a:effectLst/>
                        </a:rPr>
                        <a:t>Typical Sensor Examples</a:t>
                      </a:r>
                    </a:p>
                  </a:txBody>
                  <a:tcPr marL="76200" marR="76200" marT="76200" marB="76200"/>
                </a:tc>
                <a:extLst>
                  <a:ext uri="{0D108BD9-81ED-4DB2-BD59-A6C34878D82A}">
                    <a16:rowId xmlns:a16="http://schemas.microsoft.com/office/drawing/2014/main" val="1456844255"/>
                  </a:ext>
                </a:extLst>
              </a:tr>
              <a:tr h="0">
                <a:tc>
                  <a:txBody>
                    <a:bodyPr/>
                    <a:lstStyle/>
                    <a:p>
                      <a:pPr fontAlgn="base" latinLnBrk="0"/>
                      <a:r>
                        <a:rPr lang="en-US" sz="2400" b="1" dirty="0">
                          <a:effectLst/>
                        </a:rPr>
                        <a:t>Analog</a:t>
                      </a:r>
                    </a:p>
                  </a:txBody>
                  <a:tcPr marL="76200" marR="76200" anchor="ctr"/>
                </a:tc>
                <a:tc>
                  <a:txBody>
                    <a:bodyPr/>
                    <a:lstStyle/>
                    <a:p>
                      <a:pPr fontAlgn="base" latinLnBrk="0"/>
                      <a:r>
                        <a:rPr lang="en-US" sz="2400" dirty="0">
                          <a:effectLst/>
                        </a:rPr>
                        <a:t>Continuous voltage or current</a:t>
                      </a:r>
                    </a:p>
                  </a:txBody>
                  <a:tcPr marL="76200" marR="76200" anchor="ctr"/>
                </a:tc>
                <a:tc>
                  <a:txBody>
                    <a:bodyPr/>
                    <a:lstStyle/>
                    <a:p>
                      <a:pPr fontAlgn="base" latinLnBrk="0"/>
                      <a:r>
                        <a:rPr lang="en-US" sz="2400">
                          <a:effectLst/>
                        </a:rPr>
                        <a:t>High fidelity, direct physical representation</a:t>
                      </a:r>
                    </a:p>
                  </a:txBody>
                  <a:tcPr marL="76200" marR="76200" anchor="ctr"/>
                </a:tc>
                <a:tc>
                  <a:txBody>
                    <a:bodyPr/>
                    <a:lstStyle/>
                    <a:p>
                      <a:pPr fontAlgn="base" latinLnBrk="0"/>
                      <a:r>
                        <a:rPr lang="en-US" sz="2400" dirty="0">
                          <a:effectLst/>
                        </a:rPr>
                        <a:t>Noise susceptibility, requires ADC for digital use</a:t>
                      </a:r>
                    </a:p>
                  </a:txBody>
                  <a:tcPr marL="76200" marR="76200" anchor="ctr"/>
                </a:tc>
                <a:tc>
                  <a:txBody>
                    <a:bodyPr/>
                    <a:lstStyle/>
                    <a:p>
                      <a:pPr fontAlgn="base" latinLnBrk="0"/>
                      <a:r>
                        <a:rPr lang="en-US" sz="2400" dirty="0">
                          <a:effectLst/>
                        </a:rPr>
                        <a:t>Thermocouples, RTDs, strain gauges</a:t>
                      </a:r>
                    </a:p>
                  </a:txBody>
                  <a:tcPr marL="76200" marR="76200" anchor="ctr"/>
                </a:tc>
                <a:extLst>
                  <a:ext uri="{0D108BD9-81ED-4DB2-BD59-A6C34878D82A}">
                    <a16:rowId xmlns:a16="http://schemas.microsoft.com/office/drawing/2014/main" val="2570093048"/>
                  </a:ext>
                </a:extLst>
              </a:tr>
              <a:tr h="0">
                <a:tc>
                  <a:txBody>
                    <a:bodyPr/>
                    <a:lstStyle/>
                    <a:p>
                      <a:pPr fontAlgn="base" latinLnBrk="0"/>
                      <a:r>
                        <a:rPr lang="en-US" sz="2400" b="1" dirty="0">
                          <a:effectLst/>
                        </a:rPr>
                        <a:t>Digital</a:t>
                      </a:r>
                    </a:p>
                  </a:txBody>
                  <a:tcPr marL="76200" marR="76200" anchor="ctr"/>
                </a:tc>
                <a:tc>
                  <a:txBody>
                    <a:bodyPr/>
                    <a:lstStyle/>
                    <a:p>
                      <a:pPr fontAlgn="base" latinLnBrk="0"/>
                      <a:r>
                        <a:rPr lang="en-US" sz="2400">
                          <a:effectLst/>
                        </a:rPr>
                        <a:t>Discrete digital values</a:t>
                      </a:r>
                    </a:p>
                  </a:txBody>
                  <a:tcPr marL="76200" marR="76200" anchor="ctr"/>
                </a:tc>
                <a:tc>
                  <a:txBody>
                    <a:bodyPr/>
                    <a:lstStyle/>
                    <a:p>
                      <a:pPr fontAlgn="base" latinLnBrk="0"/>
                      <a:r>
                        <a:rPr lang="en-US" sz="2400">
                          <a:effectLst/>
                        </a:rPr>
                        <a:t>Noise immune, easy digital integration</a:t>
                      </a:r>
                    </a:p>
                  </a:txBody>
                  <a:tcPr marL="76200" marR="76200" anchor="ctr"/>
                </a:tc>
                <a:tc>
                  <a:txBody>
                    <a:bodyPr/>
                    <a:lstStyle/>
                    <a:p>
                      <a:pPr fontAlgn="base" latinLnBrk="0"/>
                      <a:r>
                        <a:rPr lang="en-US" sz="2400">
                          <a:effectLst/>
                        </a:rPr>
                        <a:t>Quantization error, limited resolution</a:t>
                      </a:r>
                    </a:p>
                  </a:txBody>
                  <a:tcPr marL="76200" marR="76200" anchor="ctr"/>
                </a:tc>
                <a:tc>
                  <a:txBody>
                    <a:bodyPr/>
                    <a:lstStyle/>
                    <a:p>
                      <a:pPr fontAlgn="base" latinLnBrk="0"/>
                      <a:r>
                        <a:rPr lang="en-US" sz="2400" dirty="0">
                          <a:effectLst/>
                        </a:rPr>
                        <a:t>Digital pressure, temperature sensors, MEMS sensors</a:t>
                      </a:r>
                    </a:p>
                  </a:txBody>
                  <a:tcPr marL="76200" marR="76200" anchor="ctr"/>
                </a:tc>
                <a:extLst>
                  <a:ext uri="{0D108BD9-81ED-4DB2-BD59-A6C34878D82A}">
                    <a16:rowId xmlns:a16="http://schemas.microsoft.com/office/drawing/2014/main" val="1314500570"/>
                  </a:ext>
                </a:extLst>
              </a:tr>
            </a:tbl>
          </a:graphicData>
        </a:graphic>
      </p:graphicFrame>
    </p:spTree>
    <p:extLst>
      <p:ext uri="{BB962C8B-B14F-4D97-AF65-F5344CB8AC3E}">
        <p14:creationId xmlns:p14="http://schemas.microsoft.com/office/powerpoint/2010/main" val="2519998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7" name="Rectangle 6"/>
          <p:cNvSpPr/>
          <p:nvPr/>
        </p:nvSpPr>
        <p:spPr>
          <a:xfrm>
            <a:off x="130130" y="611410"/>
            <a:ext cx="11907382" cy="5632311"/>
          </a:xfrm>
          <a:prstGeom prst="rect">
            <a:avLst/>
          </a:prstGeom>
        </p:spPr>
        <p:txBody>
          <a:bodyPr wrap="square">
            <a:spAutoFit/>
          </a:bodyPr>
          <a:lstStyle/>
          <a:p>
            <a:r>
              <a:rPr lang="en-US" sz="2400" b="1" dirty="0"/>
              <a:t>Applications of Sensors Cond…</a:t>
            </a:r>
          </a:p>
          <a:p>
            <a:endParaRPr 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Collision Sensors</a:t>
            </a:r>
            <a:r>
              <a:rPr lang="en-US" altLang="en-US" sz="2400" dirty="0"/>
              <a:t>: Trigger airbags and emergency braking systems.</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Blind Spot Sensors</a:t>
            </a:r>
            <a:r>
              <a:rPr lang="en-US" altLang="en-US" sz="2400" dirty="0"/>
              <a:t>: Alert drivers to nearby vehicles outside their field of view.</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Tire Pressure Sensors</a:t>
            </a:r>
            <a:r>
              <a:rPr lang="en-US" altLang="en-US" sz="2400" dirty="0"/>
              <a:t>: Prevent blowouts and improve fuel efficiency.</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Driver Fatigue Sensors</a:t>
            </a:r>
            <a:r>
              <a:rPr lang="en-US" altLang="en-US" sz="2400" dirty="0"/>
              <a:t>: Monitor eye movement or steering patterns to detect drowsiness.</a:t>
            </a:r>
          </a:p>
          <a:p>
            <a:pPr marL="800100" lvl="1" indent="-342900" eaLnBrk="0" fontAlgn="base" hangingPunct="0">
              <a:spcBef>
                <a:spcPct val="0"/>
              </a:spcBef>
              <a:spcAft>
                <a:spcPct val="0"/>
              </a:spcAft>
              <a:buFont typeface="Arial" panose="020B0604020202020204" pitchFamily="34" charset="0"/>
              <a:buChar char="•"/>
            </a:pPr>
            <a:endParaRPr 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Surveillance Sensors</a:t>
            </a:r>
            <a:r>
              <a:rPr lang="en-US" altLang="en-US" sz="2400" dirty="0"/>
              <a:t>: Integrated with AI to detect suspicious behavior in public areas.</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Environmental Sensors</a:t>
            </a:r>
            <a:r>
              <a:rPr lang="en-US" altLang="en-US" sz="2400" dirty="0"/>
              <a:t>: Monitor air quality, radiation, or toxic gases in urban zones.</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p:txBody>
      </p:sp>
    </p:spTree>
    <p:extLst>
      <p:ext uri="{BB962C8B-B14F-4D97-AF65-F5344CB8AC3E}">
        <p14:creationId xmlns:p14="http://schemas.microsoft.com/office/powerpoint/2010/main" val="388974445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29266" y="611757"/>
            <a:ext cx="1632948" cy="461665"/>
          </a:xfrm>
          <a:prstGeom prst="rect">
            <a:avLst/>
          </a:prstGeom>
        </p:spPr>
        <p:txBody>
          <a:bodyPr wrap="none">
            <a:spAutoFit/>
          </a:bodyPr>
          <a:lstStyle/>
          <a:p>
            <a:r>
              <a:rPr lang="en-US" sz="2400" b="1" dirty="0"/>
              <a:t>Differences</a:t>
            </a:r>
            <a:endParaRPr lang="en-US" sz="2400" b="1" i="0" dirty="0">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3045114768"/>
              </p:ext>
            </p:extLst>
          </p:nvPr>
        </p:nvGraphicFramePr>
        <p:xfrm>
          <a:off x="129266" y="1133082"/>
          <a:ext cx="11908245" cy="5277682"/>
        </p:xfrm>
        <a:graphic>
          <a:graphicData uri="http://schemas.openxmlformats.org/drawingml/2006/table">
            <a:tbl>
              <a:tblPr>
                <a:tableStyleId>{D7AC3CCA-C797-4891-BE02-D94E43425B78}</a:tableStyleId>
              </a:tblPr>
              <a:tblGrid>
                <a:gridCol w="2814350">
                  <a:extLst>
                    <a:ext uri="{9D8B030D-6E8A-4147-A177-3AD203B41FA5}">
                      <a16:colId xmlns:a16="http://schemas.microsoft.com/office/drawing/2014/main" val="2242243563"/>
                    </a:ext>
                  </a:extLst>
                </a:gridCol>
                <a:gridCol w="4496844">
                  <a:extLst>
                    <a:ext uri="{9D8B030D-6E8A-4147-A177-3AD203B41FA5}">
                      <a16:colId xmlns:a16="http://schemas.microsoft.com/office/drawing/2014/main" val="2401460746"/>
                    </a:ext>
                  </a:extLst>
                </a:gridCol>
                <a:gridCol w="4597051">
                  <a:extLst>
                    <a:ext uri="{9D8B030D-6E8A-4147-A177-3AD203B41FA5}">
                      <a16:colId xmlns:a16="http://schemas.microsoft.com/office/drawing/2014/main" val="2913449220"/>
                    </a:ext>
                  </a:extLst>
                </a:gridCol>
              </a:tblGrid>
              <a:tr h="408851">
                <a:tc>
                  <a:txBody>
                    <a:bodyPr/>
                    <a:lstStyle/>
                    <a:p>
                      <a:pPr algn="l" fontAlgn="t" latinLnBrk="0"/>
                      <a:r>
                        <a:rPr lang="en-US" sz="2400" b="1" dirty="0">
                          <a:effectLst/>
                        </a:rPr>
                        <a:t>Aspect</a:t>
                      </a:r>
                    </a:p>
                  </a:txBody>
                  <a:tcPr marL="73009" marR="73009" marT="73009" marB="73009"/>
                </a:tc>
                <a:tc>
                  <a:txBody>
                    <a:bodyPr/>
                    <a:lstStyle/>
                    <a:p>
                      <a:pPr algn="l" fontAlgn="t" latinLnBrk="0"/>
                      <a:r>
                        <a:rPr lang="en-US" sz="2400" b="1" dirty="0">
                          <a:effectLst/>
                        </a:rPr>
                        <a:t>Analog Interface</a:t>
                      </a:r>
                    </a:p>
                  </a:txBody>
                  <a:tcPr marL="73009" marR="73009" marT="73009" marB="73009"/>
                </a:tc>
                <a:tc>
                  <a:txBody>
                    <a:bodyPr/>
                    <a:lstStyle/>
                    <a:p>
                      <a:pPr algn="l" fontAlgn="t" latinLnBrk="0"/>
                      <a:r>
                        <a:rPr lang="en-US" sz="2400" b="1" dirty="0">
                          <a:effectLst/>
                        </a:rPr>
                        <a:t>Digital Interface</a:t>
                      </a:r>
                    </a:p>
                  </a:txBody>
                  <a:tcPr marL="73009" marR="73009" marT="73009" marB="73009"/>
                </a:tc>
                <a:extLst>
                  <a:ext uri="{0D108BD9-81ED-4DB2-BD59-A6C34878D82A}">
                    <a16:rowId xmlns:a16="http://schemas.microsoft.com/office/drawing/2014/main" val="3908978811"/>
                  </a:ext>
                </a:extLst>
              </a:tr>
              <a:tr h="613276">
                <a:tc>
                  <a:txBody>
                    <a:bodyPr/>
                    <a:lstStyle/>
                    <a:p>
                      <a:pPr fontAlgn="base" latinLnBrk="0"/>
                      <a:r>
                        <a:rPr lang="en-US" sz="2400" b="1" dirty="0">
                          <a:effectLst/>
                        </a:rPr>
                        <a:t>Signal Type</a:t>
                      </a:r>
                    </a:p>
                  </a:txBody>
                  <a:tcPr marL="73009" marR="73009" marT="43805" marB="43805" anchor="ctr"/>
                </a:tc>
                <a:tc>
                  <a:txBody>
                    <a:bodyPr/>
                    <a:lstStyle/>
                    <a:p>
                      <a:pPr fontAlgn="base" latinLnBrk="0"/>
                      <a:r>
                        <a:rPr lang="en-US" sz="2400" dirty="0">
                          <a:effectLst/>
                        </a:rPr>
                        <a:t>Continuous voltage/current</a:t>
                      </a:r>
                    </a:p>
                  </a:txBody>
                  <a:tcPr marL="73009" marR="73009" marT="43805" marB="43805" anchor="ctr"/>
                </a:tc>
                <a:tc>
                  <a:txBody>
                    <a:bodyPr/>
                    <a:lstStyle/>
                    <a:p>
                      <a:pPr fontAlgn="base" latinLnBrk="0"/>
                      <a:r>
                        <a:rPr lang="en-US" sz="2400">
                          <a:effectLst/>
                        </a:rPr>
                        <a:t>Discrete digital data</a:t>
                      </a:r>
                    </a:p>
                  </a:txBody>
                  <a:tcPr marL="73009" marR="73009" marT="43805" marB="43805" anchor="ctr"/>
                </a:tc>
                <a:extLst>
                  <a:ext uri="{0D108BD9-81ED-4DB2-BD59-A6C34878D82A}">
                    <a16:rowId xmlns:a16="http://schemas.microsoft.com/office/drawing/2014/main" val="1955609526"/>
                  </a:ext>
                </a:extLst>
              </a:tr>
              <a:tr h="613276">
                <a:tc>
                  <a:txBody>
                    <a:bodyPr/>
                    <a:lstStyle/>
                    <a:p>
                      <a:pPr fontAlgn="base" latinLnBrk="0"/>
                      <a:r>
                        <a:rPr lang="en-US" sz="2400" b="1" dirty="0">
                          <a:effectLst/>
                        </a:rPr>
                        <a:t>Processing</a:t>
                      </a:r>
                    </a:p>
                  </a:txBody>
                  <a:tcPr marL="73009" marR="73009" marT="43805" marB="43805" anchor="ctr"/>
                </a:tc>
                <a:tc>
                  <a:txBody>
                    <a:bodyPr/>
                    <a:lstStyle/>
                    <a:p>
                      <a:pPr fontAlgn="base" latinLnBrk="0"/>
                      <a:r>
                        <a:rPr lang="en-US" sz="2400" dirty="0">
                          <a:effectLst/>
                        </a:rPr>
                        <a:t>Requires ADC for digital processing</a:t>
                      </a:r>
                    </a:p>
                  </a:txBody>
                  <a:tcPr marL="73009" marR="73009" marT="43805" marB="43805" anchor="ctr"/>
                </a:tc>
                <a:tc>
                  <a:txBody>
                    <a:bodyPr/>
                    <a:lstStyle/>
                    <a:p>
                      <a:pPr fontAlgn="base" latinLnBrk="0"/>
                      <a:r>
                        <a:rPr lang="en-US" sz="2400" dirty="0">
                          <a:effectLst/>
                        </a:rPr>
                        <a:t>Directly readable by microcontrollers</a:t>
                      </a:r>
                    </a:p>
                  </a:txBody>
                  <a:tcPr marL="73009" marR="73009" marT="43805" marB="43805" anchor="ctr"/>
                </a:tc>
                <a:extLst>
                  <a:ext uri="{0D108BD9-81ED-4DB2-BD59-A6C34878D82A}">
                    <a16:rowId xmlns:a16="http://schemas.microsoft.com/office/drawing/2014/main" val="1205279845"/>
                  </a:ext>
                </a:extLst>
              </a:tr>
              <a:tr h="613276">
                <a:tc>
                  <a:txBody>
                    <a:bodyPr/>
                    <a:lstStyle/>
                    <a:p>
                      <a:pPr fontAlgn="base" latinLnBrk="0"/>
                      <a:r>
                        <a:rPr lang="en-US" sz="2400" b="1" dirty="0">
                          <a:effectLst/>
                        </a:rPr>
                        <a:t>Noise Susceptibility</a:t>
                      </a:r>
                    </a:p>
                  </a:txBody>
                  <a:tcPr marL="73009" marR="73009" marT="43805" marB="43805" anchor="ctr"/>
                </a:tc>
                <a:tc>
                  <a:txBody>
                    <a:bodyPr/>
                    <a:lstStyle/>
                    <a:p>
                      <a:pPr fontAlgn="base" latinLnBrk="0"/>
                      <a:r>
                        <a:rPr lang="en-US" sz="2400">
                          <a:effectLst/>
                        </a:rPr>
                        <a:t>More susceptible to noise</a:t>
                      </a:r>
                    </a:p>
                  </a:txBody>
                  <a:tcPr marL="73009" marR="73009" marT="43805" marB="43805" anchor="ctr"/>
                </a:tc>
                <a:tc>
                  <a:txBody>
                    <a:bodyPr/>
                    <a:lstStyle/>
                    <a:p>
                      <a:pPr fontAlgn="base" latinLnBrk="0"/>
                      <a:r>
                        <a:rPr lang="en-US" sz="2400" dirty="0">
                          <a:effectLst/>
                        </a:rPr>
                        <a:t>Less susceptible, higher noise immunity</a:t>
                      </a:r>
                    </a:p>
                  </a:txBody>
                  <a:tcPr marL="73009" marR="73009" marT="43805" marB="43805" anchor="ctr"/>
                </a:tc>
                <a:extLst>
                  <a:ext uri="{0D108BD9-81ED-4DB2-BD59-A6C34878D82A}">
                    <a16:rowId xmlns:a16="http://schemas.microsoft.com/office/drawing/2014/main" val="2146369373"/>
                  </a:ext>
                </a:extLst>
              </a:tr>
              <a:tr h="613276">
                <a:tc>
                  <a:txBody>
                    <a:bodyPr/>
                    <a:lstStyle/>
                    <a:p>
                      <a:pPr fontAlgn="base" latinLnBrk="0"/>
                      <a:r>
                        <a:rPr lang="en-US" sz="2400" b="1" dirty="0">
                          <a:effectLst/>
                        </a:rPr>
                        <a:t>Communication</a:t>
                      </a:r>
                    </a:p>
                  </a:txBody>
                  <a:tcPr marL="73009" marR="73009" marT="43805" marB="43805" anchor="ctr"/>
                </a:tc>
                <a:tc>
                  <a:txBody>
                    <a:bodyPr/>
                    <a:lstStyle/>
                    <a:p>
                      <a:pPr fontAlgn="base" latinLnBrk="0"/>
                      <a:r>
                        <a:rPr lang="en-US" sz="2400">
                          <a:effectLst/>
                        </a:rPr>
                        <a:t>Simple wiring but sensitive to noise</a:t>
                      </a:r>
                    </a:p>
                  </a:txBody>
                  <a:tcPr marL="73009" marR="73009" marT="43805" marB="43805" anchor="ctr"/>
                </a:tc>
                <a:tc>
                  <a:txBody>
                    <a:bodyPr/>
                    <a:lstStyle/>
                    <a:p>
                      <a:pPr fontAlgn="base" latinLnBrk="0"/>
                      <a:r>
                        <a:rPr lang="en-US" sz="2400" dirty="0">
                          <a:effectLst/>
                        </a:rPr>
                        <a:t>Uses protocols like I2C, SPI, UART</a:t>
                      </a:r>
                    </a:p>
                  </a:txBody>
                  <a:tcPr marL="73009" marR="73009" marT="43805" marB="43805" anchor="ctr"/>
                </a:tc>
                <a:extLst>
                  <a:ext uri="{0D108BD9-81ED-4DB2-BD59-A6C34878D82A}">
                    <a16:rowId xmlns:a16="http://schemas.microsoft.com/office/drawing/2014/main" val="2778027268"/>
                  </a:ext>
                </a:extLst>
              </a:tr>
              <a:tr h="613276">
                <a:tc>
                  <a:txBody>
                    <a:bodyPr/>
                    <a:lstStyle/>
                    <a:p>
                      <a:pPr fontAlgn="base" latinLnBrk="0"/>
                      <a:r>
                        <a:rPr lang="en-US" sz="2400" b="1" dirty="0">
                          <a:effectLst/>
                        </a:rPr>
                        <a:t>Complexity</a:t>
                      </a:r>
                    </a:p>
                  </a:txBody>
                  <a:tcPr marL="73009" marR="73009" marT="43805" marB="43805" anchor="ctr"/>
                </a:tc>
                <a:tc>
                  <a:txBody>
                    <a:bodyPr/>
                    <a:lstStyle/>
                    <a:p>
                      <a:pPr fontAlgn="base" latinLnBrk="0"/>
                      <a:r>
                        <a:rPr lang="en-US" sz="2400">
                          <a:effectLst/>
                        </a:rPr>
                        <a:t>Needs signal conditioning and ADC</a:t>
                      </a:r>
                    </a:p>
                  </a:txBody>
                  <a:tcPr marL="73009" marR="73009" marT="43805" marB="43805" anchor="ctr"/>
                </a:tc>
                <a:tc>
                  <a:txBody>
                    <a:bodyPr/>
                    <a:lstStyle/>
                    <a:p>
                      <a:pPr fontAlgn="base" latinLnBrk="0"/>
                      <a:r>
                        <a:rPr lang="en-US" sz="2400" dirty="0">
                          <a:effectLst/>
                        </a:rPr>
                        <a:t>Built-in processing, simpler integration</a:t>
                      </a:r>
                    </a:p>
                  </a:txBody>
                  <a:tcPr marL="73009" marR="73009" marT="43805" marB="43805" anchor="ctr"/>
                </a:tc>
                <a:extLst>
                  <a:ext uri="{0D108BD9-81ED-4DB2-BD59-A6C34878D82A}">
                    <a16:rowId xmlns:a16="http://schemas.microsoft.com/office/drawing/2014/main" val="2176504827"/>
                  </a:ext>
                </a:extLst>
              </a:tr>
              <a:tr h="876108">
                <a:tc>
                  <a:txBody>
                    <a:bodyPr/>
                    <a:lstStyle/>
                    <a:p>
                      <a:pPr fontAlgn="base" latinLnBrk="0"/>
                      <a:r>
                        <a:rPr lang="en-US" sz="2400" b="1" dirty="0">
                          <a:effectLst/>
                        </a:rPr>
                        <a:t>Resolution</a:t>
                      </a:r>
                    </a:p>
                  </a:txBody>
                  <a:tcPr marL="73009" marR="73009" marT="43805" marB="43805" anchor="ctr"/>
                </a:tc>
                <a:tc>
                  <a:txBody>
                    <a:bodyPr/>
                    <a:lstStyle/>
                    <a:p>
                      <a:pPr fontAlgn="base" latinLnBrk="0"/>
                      <a:r>
                        <a:rPr lang="en-US" sz="2400">
                          <a:effectLst/>
                        </a:rPr>
                        <a:t>Depends on sensor and ADC bit depth</a:t>
                      </a:r>
                    </a:p>
                  </a:txBody>
                  <a:tcPr marL="73009" marR="73009" marT="43805" marB="43805" anchor="ctr"/>
                </a:tc>
                <a:tc>
                  <a:txBody>
                    <a:bodyPr/>
                    <a:lstStyle/>
                    <a:p>
                      <a:pPr fontAlgn="base" latinLnBrk="0"/>
                      <a:r>
                        <a:rPr lang="en-US" sz="2400" dirty="0">
                          <a:effectLst/>
                        </a:rPr>
                        <a:t>Limited by digital protocol and sensor design</a:t>
                      </a:r>
                    </a:p>
                  </a:txBody>
                  <a:tcPr marL="73009" marR="73009" marT="43805" marB="43805" anchor="ctr"/>
                </a:tc>
                <a:extLst>
                  <a:ext uri="{0D108BD9-81ED-4DB2-BD59-A6C34878D82A}">
                    <a16:rowId xmlns:a16="http://schemas.microsoft.com/office/drawing/2014/main" val="3449983803"/>
                  </a:ext>
                </a:extLst>
              </a:tr>
            </a:tbl>
          </a:graphicData>
        </a:graphic>
      </p:graphicFrame>
    </p:spTree>
    <p:extLst>
      <p:ext uri="{BB962C8B-B14F-4D97-AF65-F5344CB8AC3E}">
        <p14:creationId xmlns:p14="http://schemas.microsoft.com/office/powerpoint/2010/main" val="23817544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80234" y="592131"/>
            <a:ext cx="11857278" cy="4893647"/>
          </a:xfrm>
          <a:prstGeom prst="rect">
            <a:avLst/>
          </a:prstGeom>
        </p:spPr>
        <p:txBody>
          <a:bodyPr wrap="square">
            <a:spAutoFit/>
          </a:bodyPr>
          <a:lstStyle/>
          <a:p>
            <a:r>
              <a:rPr lang="en-US" sz="2400" b="1" dirty="0"/>
              <a:t>Wireless Sensor Network (WSN)</a:t>
            </a:r>
          </a:p>
          <a:p>
            <a:endParaRPr lang="en-US" sz="2400" dirty="0"/>
          </a:p>
          <a:p>
            <a:pPr marL="800100" lvl="1" indent="-342900">
              <a:buFont typeface="Wingdings" panose="05000000000000000000" pitchFamily="2" charset="2"/>
              <a:buChar char="§"/>
            </a:pPr>
            <a:r>
              <a:rPr lang="en-US" sz="2400" dirty="0"/>
              <a:t>A Wireless Sensor Network </a:t>
            </a:r>
            <a:r>
              <a:rPr lang="en-US" sz="2400" b="1" dirty="0"/>
              <a:t>(WSN)</a:t>
            </a:r>
            <a:r>
              <a:rPr lang="en-US" sz="2400" dirty="0"/>
              <a:t> is a distributed network of small, low-power devices called </a:t>
            </a:r>
            <a:r>
              <a:rPr lang="en-US" sz="2400" b="1" dirty="0"/>
              <a:t>sensor nodes</a:t>
            </a:r>
            <a:r>
              <a:rPr lang="en-US" sz="2400" dirty="0"/>
              <a:t>. </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These nodes are equipped with sensors, processors, and wireless transmitters to collect and share data about environmental conditions like temperature, humidity, motion, or pressure</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A Wireless Sensor Network </a:t>
            </a:r>
            <a:r>
              <a:rPr lang="en-US" sz="2400" b="1" dirty="0"/>
              <a:t>(WSN)</a:t>
            </a:r>
            <a:r>
              <a:rPr lang="en-US" sz="2400" dirty="0"/>
              <a:t> is a network of spatially distributed, autonomous devices called </a:t>
            </a:r>
            <a:r>
              <a:rPr lang="en-US" sz="2400" b="1" dirty="0"/>
              <a:t>sensor nodes</a:t>
            </a:r>
            <a:r>
              <a:rPr lang="en-US" sz="2400" dirty="0"/>
              <a:t> that use sensors to cooperatively monitor and record physical or environmental conditions and then forward the collected data wirelessly to a central location.</a:t>
            </a:r>
          </a:p>
        </p:txBody>
      </p:sp>
    </p:spTree>
    <p:extLst>
      <p:ext uri="{BB962C8B-B14F-4D97-AF65-F5344CB8AC3E}">
        <p14:creationId xmlns:p14="http://schemas.microsoft.com/office/powerpoint/2010/main" val="17719219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80234" y="592131"/>
            <a:ext cx="11857278" cy="461665"/>
          </a:xfrm>
          <a:prstGeom prst="rect">
            <a:avLst/>
          </a:prstGeom>
        </p:spPr>
        <p:txBody>
          <a:bodyPr wrap="square">
            <a:spAutoFit/>
          </a:bodyPr>
          <a:lstStyle/>
          <a:p>
            <a:r>
              <a:rPr lang="en-US" sz="2400" b="1" dirty="0"/>
              <a:t>Wireless Sensor Network (WSN)</a:t>
            </a:r>
            <a:endParaRPr lang="en-US" sz="2400" dirty="0"/>
          </a:p>
        </p:txBody>
      </p:sp>
      <p:pic>
        <p:nvPicPr>
          <p:cNvPr id="3" name="Picture 2"/>
          <p:cNvPicPr>
            <a:picLocks noChangeAspect="1"/>
          </p:cNvPicPr>
          <p:nvPr/>
        </p:nvPicPr>
        <p:blipFill>
          <a:blip r:embed="rId3"/>
          <a:stretch>
            <a:fillRect/>
          </a:stretch>
        </p:blipFill>
        <p:spPr>
          <a:xfrm>
            <a:off x="840030" y="1532485"/>
            <a:ext cx="10331500" cy="3553082"/>
          </a:xfrm>
          <a:prstGeom prst="rect">
            <a:avLst/>
          </a:prstGeom>
        </p:spPr>
      </p:pic>
    </p:spTree>
    <p:extLst>
      <p:ext uri="{BB962C8B-B14F-4D97-AF65-F5344CB8AC3E}">
        <p14:creationId xmlns:p14="http://schemas.microsoft.com/office/powerpoint/2010/main" val="2794138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80234" y="592131"/>
            <a:ext cx="11857278" cy="461665"/>
          </a:xfrm>
          <a:prstGeom prst="rect">
            <a:avLst/>
          </a:prstGeom>
        </p:spPr>
        <p:txBody>
          <a:bodyPr wrap="square">
            <a:spAutoFit/>
          </a:bodyPr>
          <a:lstStyle/>
          <a:p>
            <a:r>
              <a:rPr lang="en-US" sz="2400" b="1" dirty="0"/>
              <a:t>Wireless Sensor Network (WSN)</a:t>
            </a: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88" y="1252603"/>
            <a:ext cx="10993615" cy="4932200"/>
          </a:xfrm>
          <a:prstGeom prst="rect">
            <a:avLst/>
          </a:prstGeom>
        </p:spPr>
      </p:pic>
    </p:spTree>
    <p:extLst>
      <p:ext uri="{BB962C8B-B14F-4D97-AF65-F5344CB8AC3E}">
        <p14:creationId xmlns:p14="http://schemas.microsoft.com/office/powerpoint/2010/main" val="200426725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80234" y="592131"/>
            <a:ext cx="11857278" cy="461665"/>
          </a:xfrm>
          <a:prstGeom prst="rect">
            <a:avLst/>
          </a:prstGeom>
        </p:spPr>
        <p:txBody>
          <a:bodyPr wrap="square">
            <a:spAutoFit/>
          </a:bodyPr>
          <a:lstStyle/>
          <a:p>
            <a:r>
              <a:rPr lang="en-US" sz="2400" b="1" dirty="0"/>
              <a:t>Wireless Sensor Network (WSN)</a:t>
            </a:r>
            <a:endParaRPr lang="en-US" sz="2400" dirty="0"/>
          </a:p>
        </p:txBody>
      </p:sp>
      <p:pic>
        <p:nvPicPr>
          <p:cNvPr id="30722" name="Picture 2" descr="Fig.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935" y="1163153"/>
            <a:ext cx="11464991" cy="502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81635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56745" y="626637"/>
            <a:ext cx="11878509"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Components of a WSN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endParaRPr>
          </a:p>
          <a:p>
            <a:pPr lvl="1" eaLnBrk="0" fontAlgn="base" hangingPunct="0">
              <a:spcBef>
                <a:spcPct val="0"/>
              </a:spcBef>
              <a:spcAft>
                <a:spcPct val="0"/>
              </a:spcAft>
            </a:pPr>
            <a:r>
              <a:rPr lang="en-US" sz="2400" dirty="0"/>
              <a:t>The key components of a Wireless Sensor Network (WSN) include several integral parts, each serving a specific role to ensure efficient sensing, data transmission, and processing:</a:t>
            </a:r>
          </a:p>
          <a:p>
            <a:pPr lvl="0" eaLnBrk="0" fontAlgn="base" hangingPunct="0">
              <a:spcBef>
                <a:spcPct val="0"/>
              </a:spcBef>
              <a:spcAft>
                <a:spcPct val="0"/>
              </a:spcAft>
            </a:pPr>
            <a:endParaRPr lang="en-US" altLang="en-US" sz="2400" dirty="0"/>
          </a:p>
          <a:p>
            <a:r>
              <a:rPr lang="en-US" sz="2400" b="1" dirty="0"/>
              <a:t>Sensor Nodes:</a:t>
            </a:r>
          </a:p>
          <a:p>
            <a:endParaRPr lang="en-US" sz="2400" dirty="0"/>
          </a:p>
          <a:p>
            <a:pPr marL="800100" lvl="1" indent="-342900">
              <a:buFont typeface="Arial" panose="020B0604020202020204" pitchFamily="34" charset="0"/>
              <a:buChar char="•"/>
            </a:pPr>
            <a:r>
              <a:rPr lang="en-US" sz="2400" dirty="0"/>
              <a:t>Small, low-power devices equipped with sensors that measure physical phenomena like temperature, light, pressure, humidity, or motion.</a:t>
            </a:r>
          </a:p>
          <a:p>
            <a:pPr marL="800100" lvl="1" indent="-342900">
              <a:buFont typeface="Arial" panose="020B0604020202020204" pitchFamily="34" charset="0"/>
              <a:buChar char="•"/>
            </a:pPr>
            <a:r>
              <a:rPr lang="en-US" sz="2400" dirty="0"/>
              <a:t>Each node contains a microcontroller to locally process and store collected data.</a:t>
            </a:r>
          </a:p>
          <a:p>
            <a:pPr marL="800100" lvl="1" indent="-342900">
              <a:buFont typeface="Arial" panose="020B0604020202020204" pitchFamily="34" charset="0"/>
              <a:buChar char="•"/>
            </a:pPr>
            <a:r>
              <a:rPr lang="en-US" sz="2400" dirty="0"/>
              <a:t>A transceiver module (e.g., Wi-Fi, Bluetooth, </a:t>
            </a:r>
            <a:r>
              <a:rPr lang="en-US" sz="2400" dirty="0" err="1"/>
              <a:t>Zigbee</a:t>
            </a:r>
            <a:r>
              <a:rPr lang="en-US" sz="2400" dirty="0"/>
              <a:t>) enables wireless communication between nodes and with other parts of the network.</a:t>
            </a:r>
          </a:p>
          <a:p>
            <a:pPr marL="800100" lvl="1" indent="-342900">
              <a:buFont typeface="Arial" panose="020B0604020202020204" pitchFamily="34" charset="0"/>
              <a:buChar char="•"/>
            </a:pPr>
            <a:r>
              <a:rPr lang="en-US" sz="2400" dirty="0"/>
              <a:t>Powered by batteries, often extended by energy harvesting methods such as solar panels to prolong network lifetime.</a:t>
            </a: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8379003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56745" y="561306"/>
            <a:ext cx="11878509"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Components of a WSN Cond..</a:t>
            </a:r>
          </a:p>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1" i="0" u="none" strike="noStrike" cap="none" normalizeH="0" baseline="0" dirty="0">
              <a:ln>
                <a:noFill/>
              </a:ln>
              <a:solidFill>
                <a:schemeClr val="tx1"/>
              </a:solidFill>
              <a:effectLst/>
            </a:endParaRPr>
          </a:p>
          <a:p>
            <a:r>
              <a:rPr lang="en-US" sz="2400" b="1" dirty="0"/>
              <a:t>Communication Layer:</a:t>
            </a:r>
          </a:p>
          <a:p>
            <a:endParaRPr lang="en-US" sz="2400" b="1" dirty="0"/>
          </a:p>
          <a:p>
            <a:pPr marL="800100" lvl="1" indent="-342900">
              <a:buFont typeface="Arial" panose="020B0604020202020204" pitchFamily="34" charset="0"/>
              <a:buChar char="•"/>
            </a:pPr>
            <a:r>
              <a:rPr lang="en-US" sz="2400" dirty="0"/>
              <a:t>Facilitates wireless data transmission within the network using protocols such as radio waves, ZigBee, Wi-Fi, or Bluetooth.</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Ensures reliable and efficient communication between sensor nodes and the gateway or base station.</a:t>
            </a:r>
          </a:p>
          <a:p>
            <a:pPr marL="800100" lvl="1" indent="-342900">
              <a:buFont typeface="Arial" panose="020B0604020202020204" pitchFamily="34" charset="0"/>
              <a:buChar char="•"/>
            </a:pPr>
            <a:endParaRPr lang="en-US" sz="2400" dirty="0"/>
          </a:p>
          <a:p>
            <a:pPr lvl="0" eaLnBrk="0" fontAlgn="base" hangingPunct="0">
              <a:spcBef>
                <a:spcPct val="0"/>
              </a:spcBef>
              <a:spcAft>
                <a:spcPct val="0"/>
              </a:spcAft>
            </a:pPr>
            <a:r>
              <a:rPr lang="en-US" sz="2400" b="1" dirty="0"/>
              <a:t>Gateways/Base Stations:</a:t>
            </a:r>
          </a:p>
          <a:p>
            <a:pPr lvl="0" eaLnBrk="0" fontAlgn="base" hangingPunct="0">
              <a:spcBef>
                <a:spcPct val="0"/>
              </a:spcBef>
              <a:spcAft>
                <a:spcPct val="0"/>
              </a:spcAft>
            </a:pPr>
            <a:endParaRPr lang="en-US" sz="2400" b="1" dirty="0"/>
          </a:p>
          <a:p>
            <a:pPr marL="800100" lvl="1" indent="-342900">
              <a:buFont typeface="Arial" panose="020B0604020202020204" pitchFamily="34" charset="0"/>
              <a:buChar char="•"/>
            </a:pPr>
            <a:r>
              <a:rPr lang="en-US" sz="2400" dirty="0"/>
              <a:t>Serve as a bridge between the WSN and external networks like the internet.</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Collect data from sensor nodes, aggregate, and forward it to central servers or user platforms for further analysis and storage.</a:t>
            </a:r>
            <a:endParaRPr kumimoji="0" lang="en-US" altLang="en-US" sz="3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84923060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56745" y="617488"/>
            <a:ext cx="11878509"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Components of a WSN Cond..</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rPr>
              <a:t>.</a:t>
            </a:r>
            <a:endParaRPr lang="en-US" sz="2400" dirty="0"/>
          </a:p>
          <a:p>
            <a:r>
              <a:rPr lang="en-US" sz="2400" b="1" dirty="0"/>
              <a:t>Middleware and Software:</a:t>
            </a:r>
          </a:p>
          <a:p>
            <a:endParaRPr lang="en-US" sz="2400" b="1" dirty="0"/>
          </a:p>
          <a:p>
            <a:pPr marL="800100" lvl="1" indent="-342900">
              <a:buFont typeface="Arial" panose="020B0604020202020204" pitchFamily="34" charset="0"/>
              <a:buChar char="•"/>
            </a:pPr>
            <a:r>
              <a:rPr lang="en-US" sz="2400" dirty="0"/>
              <a:t>Software layers handle data aggregation, processing, and interpretation, converting raw sensor input into meaningful information for users and applications.</a:t>
            </a:r>
          </a:p>
          <a:p>
            <a:pPr marL="800100" lvl="1" indent="-342900">
              <a:buFont typeface="Arial" panose="020B0604020202020204" pitchFamily="34" charset="0"/>
              <a:buChar char="•"/>
            </a:pPr>
            <a:endParaRPr lang="en-US" sz="2400" dirty="0"/>
          </a:p>
          <a:p>
            <a:r>
              <a:rPr lang="en-US" sz="2400" b="1" dirty="0"/>
              <a:t>Actuators (Optional):</a:t>
            </a:r>
          </a:p>
          <a:p>
            <a:endParaRPr lang="en-US" sz="2400" b="1" dirty="0"/>
          </a:p>
          <a:p>
            <a:pPr marL="800100" lvl="1" indent="-342900">
              <a:buFont typeface="Arial" panose="020B0604020202020204" pitchFamily="34" charset="0"/>
              <a:buChar char="•"/>
            </a:pPr>
            <a:r>
              <a:rPr lang="en-US" sz="2400" dirty="0"/>
              <a:t>Devices that perform actions based on sensor data, enabling bi-directional communication and control.</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Example: In a smart irrigation system, an actuator might turn on sprinklers when soil moisture sensed by nodes falls below a threshold.</a:t>
            </a: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79658761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56745" y="629491"/>
            <a:ext cx="11878509"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Components of a WSN Cond..</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rPr>
              <a:t>.</a:t>
            </a:r>
          </a:p>
          <a:p>
            <a:r>
              <a:rPr lang="en-US" sz="2400" b="1" dirty="0"/>
              <a:t>Central Server/User Platform:</a:t>
            </a:r>
          </a:p>
          <a:p>
            <a:endParaRPr lang="en-US" sz="2400" b="1" dirty="0"/>
          </a:p>
          <a:p>
            <a:pPr marL="800100" lvl="1" indent="-342900">
              <a:buFont typeface="Arial" panose="020B0604020202020204" pitchFamily="34" charset="0"/>
              <a:buChar char="•"/>
            </a:pPr>
            <a:r>
              <a:rPr lang="en-US" sz="2400" dirty="0"/>
              <a:t>Centralized location, either local or cloud-based, that aggregates, processes, stores, and analyzes data collected through the WSN.</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Provides interfaces for monitoring, visualization, and control for end users or automated systems.</a:t>
            </a:r>
            <a:endParaRPr kumimoji="0" lang="en-US" altLang="en-US" sz="2400" b="0" i="0" u="none" strike="noStrike" cap="none" normalizeH="0" baseline="0" dirty="0">
              <a:ln>
                <a:noFill/>
              </a:ln>
              <a:solidFill>
                <a:schemeClr val="tx1"/>
              </a:solidFill>
              <a:effectLst/>
            </a:endParaRPr>
          </a:p>
          <a:p>
            <a:pPr lvl="1"/>
            <a:endParaRPr lang="en-US" sz="2400" dirty="0"/>
          </a:p>
          <a:p>
            <a:r>
              <a:rPr lang="en-US" sz="2400" dirty="0"/>
              <a:t>	Together, these components form a comprehensive ecosystem that allows a Wireless Sensor Network to sense, communicate, control, and provide actionable insights for various applications</a:t>
            </a:r>
            <a:endParaRPr kumimoji="0" lang="en-US" altLang="en-US" sz="3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5139256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3" name="Rectangle 2"/>
          <p:cNvSpPr/>
          <p:nvPr/>
        </p:nvSpPr>
        <p:spPr>
          <a:xfrm>
            <a:off x="137786" y="606023"/>
            <a:ext cx="11912252" cy="461665"/>
          </a:xfrm>
          <a:prstGeom prst="rect">
            <a:avLst/>
          </a:prstGeom>
        </p:spPr>
        <p:txBody>
          <a:bodyPr wrap="square">
            <a:spAutoFit/>
          </a:bodyPr>
          <a:lstStyle/>
          <a:p>
            <a:r>
              <a:rPr lang="en-US" sz="2400" b="1" dirty="0"/>
              <a:t>WSN Architecture Layers:</a:t>
            </a:r>
          </a:p>
        </p:txBody>
      </p:sp>
      <p:pic>
        <p:nvPicPr>
          <p:cNvPr id="27650" name="Picture 2" descr="https://journals.sagepub.com/cms/10.1177/1550147720949138/asset/29a5ac5d-89be-49f0-9203-a69849a93ce4/assets/images/large/10.1177_1550147720949138-fig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377" y="844691"/>
            <a:ext cx="5437312" cy="5490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713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968865" y="2685632"/>
            <a:ext cx="10027425" cy="1415772"/>
          </a:xfrm>
          <a:prstGeom prst="rect">
            <a:avLst/>
          </a:prstGeom>
        </p:spPr>
        <p:txBody>
          <a:bodyPr wrap="none">
            <a:spAutoFit/>
          </a:bodyPr>
          <a:lstStyle/>
          <a:p>
            <a:pPr algn="ctr"/>
            <a:r>
              <a:rPr lang="en-US" sz="3200" b="1" dirty="0">
                <a:effectLst>
                  <a:outerShdw blurRad="38100" dist="38100" dir="2700000" algn="tl">
                    <a:srgbClr val="000000">
                      <a:alpha val="43137"/>
                    </a:srgbClr>
                  </a:outerShdw>
                </a:effectLst>
              </a:rPr>
              <a:t>Module II</a:t>
            </a:r>
          </a:p>
          <a:p>
            <a:pPr algn="ctr"/>
            <a:r>
              <a:rPr lang="en-US" sz="5400" b="1" dirty="0">
                <a:effectLst>
                  <a:outerShdw blurRad="38100" dist="38100" dir="2700000" algn="tl">
                    <a:srgbClr val="000000">
                      <a:alpha val="43137"/>
                    </a:srgbClr>
                  </a:outerShdw>
                </a:effectLst>
              </a:rPr>
              <a:t>Introduction to Sensor Technology</a:t>
            </a:r>
          </a:p>
        </p:txBody>
      </p:sp>
      <p:pic>
        <p:nvPicPr>
          <p:cNvPr id="3"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6"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Tree>
    <p:extLst>
      <p:ext uri="{BB962C8B-B14F-4D97-AF65-F5344CB8AC3E}">
        <p14:creationId xmlns:p14="http://schemas.microsoft.com/office/powerpoint/2010/main" val="2581646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7" name="Rectangle 6"/>
          <p:cNvSpPr/>
          <p:nvPr/>
        </p:nvSpPr>
        <p:spPr>
          <a:xfrm>
            <a:off x="130130" y="611410"/>
            <a:ext cx="11907382" cy="9325630"/>
          </a:xfrm>
          <a:prstGeom prst="rect">
            <a:avLst/>
          </a:prstGeom>
        </p:spPr>
        <p:txBody>
          <a:bodyPr wrap="square">
            <a:spAutoFit/>
          </a:bodyPr>
          <a:lstStyle/>
          <a:p>
            <a:r>
              <a:rPr lang="en-US" sz="2400" b="1" dirty="0"/>
              <a:t>Applications of Sensors Cond…</a:t>
            </a:r>
          </a:p>
          <a:p>
            <a:endParaRPr 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Emergency Call Buttons with Location Sensors</a:t>
            </a:r>
            <a:r>
              <a:rPr lang="en-US" altLang="en-US" sz="2400" dirty="0"/>
              <a:t>: Help citizens report incidents with precise location tracking.</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Gunshot Detection Sensors</a:t>
            </a:r>
            <a:r>
              <a:rPr lang="en-US" altLang="en-US" sz="2400" dirty="0"/>
              <a:t>: Used in high-risk areas to alert law enforcement instantly.</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Fence Breach Sensors</a:t>
            </a:r>
            <a:r>
              <a:rPr lang="en-US" altLang="en-US" sz="2400" dirty="0"/>
              <a:t>: Alert farmers to intrusions or escaped livestock.</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Weather Sensors</a:t>
            </a:r>
            <a:r>
              <a:rPr lang="en-US" altLang="en-US" sz="2400" dirty="0"/>
              <a:t>: Warn of extreme conditions that could endanger crops or workers.</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Pesticide Level Sensors</a:t>
            </a:r>
            <a:r>
              <a:rPr lang="en-US" altLang="en-US" sz="2400" dirty="0"/>
              <a:t>: Ensure safe application and prevent overexposure.</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63309187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3" name="Rectangle 2"/>
          <p:cNvSpPr/>
          <p:nvPr/>
        </p:nvSpPr>
        <p:spPr>
          <a:xfrm>
            <a:off x="137786" y="606023"/>
            <a:ext cx="11912252" cy="6001643"/>
          </a:xfrm>
          <a:prstGeom prst="rect">
            <a:avLst/>
          </a:prstGeom>
        </p:spPr>
        <p:txBody>
          <a:bodyPr wrap="square">
            <a:spAutoFit/>
          </a:bodyPr>
          <a:lstStyle/>
          <a:p>
            <a:r>
              <a:rPr lang="en-US" sz="2400" b="1" dirty="0"/>
              <a:t>WSN Architecture Layers:</a:t>
            </a:r>
          </a:p>
          <a:p>
            <a:endParaRPr lang="en-US" sz="2400" b="1" dirty="0"/>
          </a:p>
          <a:p>
            <a:pPr marL="742950" lvl="1" indent="-285750">
              <a:buFont typeface="Wingdings" panose="05000000000000000000" pitchFamily="2" charset="2"/>
              <a:buChar char="§"/>
            </a:pPr>
            <a:r>
              <a:rPr lang="en-US" sz="2400" b="1" dirty="0"/>
              <a:t>Physical Layer:</a:t>
            </a:r>
            <a:r>
              <a:rPr lang="en-US" sz="2400" dirty="0"/>
              <a:t> Deals with wireless communication hardware, radio transmission, and sensor connectivity.</a:t>
            </a:r>
          </a:p>
          <a:p>
            <a:pPr marL="742950" lvl="1" indent="-285750">
              <a:buFont typeface="Wingdings" panose="05000000000000000000" pitchFamily="2" charset="2"/>
              <a:buChar char="§"/>
            </a:pPr>
            <a:endParaRPr lang="en-US" sz="2400" dirty="0"/>
          </a:p>
          <a:p>
            <a:pPr marL="742950" lvl="1" indent="-285750">
              <a:buFont typeface="Wingdings" panose="05000000000000000000" pitchFamily="2" charset="2"/>
              <a:buChar char="§"/>
            </a:pPr>
            <a:r>
              <a:rPr lang="en-US" sz="2400" b="1" dirty="0"/>
              <a:t>Data Link Layer:</a:t>
            </a:r>
            <a:r>
              <a:rPr lang="en-US" sz="2400" dirty="0"/>
              <a:t> Ensures reliable data transfer between nodes and handles MAC protocols to manage access to the communication medium.</a:t>
            </a:r>
          </a:p>
          <a:p>
            <a:pPr marL="742950" lvl="1" indent="-285750">
              <a:buFont typeface="Wingdings" panose="05000000000000000000" pitchFamily="2" charset="2"/>
              <a:buChar char="§"/>
            </a:pPr>
            <a:endParaRPr lang="en-US" sz="2400" dirty="0"/>
          </a:p>
          <a:p>
            <a:pPr marL="742950" lvl="1" indent="-285750">
              <a:buFont typeface="Wingdings" panose="05000000000000000000" pitchFamily="2" charset="2"/>
              <a:buChar char="§"/>
            </a:pPr>
            <a:r>
              <a:rPr lang="en-US" sz="2400" b="1" dirty="0"/>
              <a:t>Network Layer:</a:t>
            </a:r>
            <a:r>
              <a:rPr lang="en-US" sz="2400" dirty="0"/>
              <a:t> Responsible for routing and forwarding packets efficiently from sensor nodes to the base station.</a:t>
            </a:r>
          </a:p>
          <a:p>
            <a:pPr marL="742950" lvl="1" indent="-285750">
              <a:buFont typeface="Wingdings" panose="05000000000000000000" pitchFamily="2" charset="2"/>
              <a:buChar char="§"/>
            </a:pPr>
            <a:endParaRPr lang="en-US" sz="2400" dirty="0"/>
          </a:p>
          <a:p>
            <a:pPr marL="742950" lvl="1" indent="-285750">
              <a:buFont typeface="Wingdings" panose="05000000000000000000" pitchFamily="2" charset="2"/>
              <a:buChar char="§"/>
            </a:pPr>
            <a:r>
              <a:rPr lang="en-US" sz="2400" b="1" dirty="0"/>
              <a:t>Transport Layer:</a:t>
            </a:r>
            <a:r>
              <a:rPr lang="en-US" sz="2400" dirty="0"/>
              <a:t> Ensures end-to-end reliability, data integrity, and communication management.</a:t>
            </a:r>
          </a:p>
          <a:p>
            <a:pPr marL="742950" lvl="1" indent="-285750">
              <a:buFont typeface="Wingdings" panose="05000000000000000000" pitchFamily="2" charset="2"/>
              <a:buChar char="§"/>
            </a:pPr>
            <a:endParaRPr lang="en-US" sz="2400" dirty="0"/>
          </a:p>
          <a:p>
            <a:pPr marL="742950" lvl="1" indent="-285750">
              <a:buFont typeface="Wingdings" panose="05000000000000000000" pitchFamily="2" charset="2"/>
              <a:buChar char="§"/>
            </a:pPr>
            <a:r>
              <a:rPr lang="en-US" sz="2400" b="1" dirty="0"/>
              <a:t>Application Layer:</a:t>
            </a:r>
            <a:r>
              <a:rPr lang="en-US" sz="2400" dirty="0"/>
              <a:t> Interfaces with users and processes sensor data according to application needs.</a:t>
            </a:r>
            <a:endParaRPr lang="en-US" sz="2400" b="0" i="0" dirty="0">
              <a:effectLst/>
            </a:endParaRPr>
          </a:p>
        </p:txBody>
      </p:sp>
    </p:spTree>
    <p:extLst>
      <p:ext uri="{BB962C8B-B14F-4D97-AF65-F5344CB8AC3E}">
        <p14:creationId xmlns:p14="http://schemas.microsoft.com/office/powerpoint/2010/main" val="10175143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5" name="Rectangle 4"/>
          <p:cNvSpPr/>
          <p:nvPr/>
        </p:nvSpPr>
        <p:spPr>
          <a:xfrm>
            <a:off x="130130" y="635354"/>
            <a:ext cx="11882330" cy="4154984"/>
          </a:xfrm>
          <a:prstGeom prst="rect">
            <a:avLst/>
          </a:prstGeom>
        </p:spPr>
        <p:txBody>
          <a:bodyPr wrap="square">
            <a:spAutoFit/>
          </a:bodyPr>
          <a:lstStyle/>
          <a:p>
            <a:r>
              <a:rPr lang="en-US" sz="2400" b="1" dirty="0"/>
              <a:t>Communication Protocols</a:t>
            </a:r>
          </a:p>
          <a:p>
            <a:endParaRPr lang="en-US" sz="2400" b="1" dirty="0"/>
          </a:p>
          <a:p>
            <a:pPr marL="342900" indent="-342900">
              <a:buFont typeface="Wingdings" panose="05000000000000000000" pitchFamily="2" charset="2"/>
              <a:buChar char="§"/>
            </a:pPr>
            <a:r>
              <a:rPr lang="en-US" sz="2400" b="1" dirty="0" err="1"/>
              <a:t>Zigbee</a:t>
            </a:r>
            <a:r>
              <a:rPr lang="en-US" sz="2400" b="1" dirty="0"/>
              <a:t> (IEEE 802.15.4)</a:t>
            </a:r>
            <a:r>
              <a:rPr lang="en-US" sz="2400" dirty="0"/>
              <a:t> – low power, short range.</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b="1" dirty="0"/>
              <a:t>Bluetooth Low Energy (BLE)</a:t>
            </a:r>
            <a:r>
              <a:rPr lang="en-US" sz="2400" dirty="0"/>
              <a:t> – wearable &amp; mobile sensors.</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b="1" dirty="0" err="1"/>
              <a:t>LoRa</a:t>
            </a:r>
            <a:r>
              <a:rPr lang="en-US" sz="2400" b="1" dirty="0"/>
              <a:t>/</a:t>
            </a:r>
            <a:r>
              <a:rPr lang="en-US" sz="2400" b="1" dirty="0" err="1"/>
              <a:t>LoRaWAN</a:t>
            </a:r>
            <a:r>
              <a:rPr lang="en-US" sz="2400" dirty="0"/>
              <a:t> – long range, low power.</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b="1" dirty="0"/>
              <a:t>Wi-Fi</a:t>
            </a:r>
            <a:r>
              <a:rPr lang="en-US" sz="2400" dirty="0"/>
              <a:t> – higher data rate but power-hungry.</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b="1" dirty="0"/>
              <a:t>6LoWPAN</a:t>
            </a:r>
            <a:r>
              <a:rPr lang="en-US" sz="2400" dirty="0"/>
              <a:t> – IPv6 over low-power wireless networks.</a:t>
            </a:r>
          </a:p>
        </p:txBody>
      </p:sp>
    </p:spTree>
    <p:extLst>
      <p:ext uri="{BB962C8B-B14F-4D97-AF65-F5344CB8AC3E}">
        <p14:creationId xmlns:p14="http://schemas.microsoft.com/office/powerpoint/2010/main" val="60754948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22093" y="613868"/>
            <a:ext cx="3814762" cy="461665"/>
          </a:xfrm>
          <a:prstGeom prst="rect">
            <a:avLst/>
          </a:prstGeom>
        </p:spPr>
        <p:txBody>
          <a:bodyPr wrap="none">
            <a:spAutoFit/>
          </a:bodyPr>
          <a:lstStyle/>
          <a:p>
            <a:r>
              <a:rPr lang="en-US" sz="2400" b="1" dirty="0"/>
              <a:t>Network Topologies in WSN:</a:t>
            </a:r>
            <a:endParaRPr lang="en-US" sz="2400" b="1" i="0" dirty="0">
              <a:effectLst/>
            </a:endParaRPr>
          </a:p>
        </p:txBody>
      </p:sp>
      <p:sp>
        <p:nvSpPr>
          <p:cNvPr id="3" name="Rectangle 2"/>
          <p:cNvSpPr/>
          <p:nvPr/>
        </p:nvSpPr>
        <p:spPr>
          <a:xfrm>
            <a:off x="234826" y="1295135"/>
            <a:ext cx="11752581" cy="3046988"/>
          </a:xfrm>
          <a:prstGeom prst="rect">
            <a:avLst/>
          </a:prstGeom>
        </p:spPr>
        <p:txBody>
          <a:bodyPr wrap="square">
            <a:spAutoFit/>
          </a:bodyPr>
          <a:lstStyle/>
          <a:p>
            <a:pPr marL="342900" indent="-342900">
              <a:buFont typeface="Wingdings" panose="05000000000000000000" pitchFamily="2" charset="2"/>
              <a:buChar char="§"/>
            </a:pPr>
            <a:r>
              <a:rPr lang="en-US" sz="2400" b="1" dirty="0"/>
              <a:t>Bus Topology:</a:t>
            </a:r>
            <a:r>
              <a:rPr lang="en-US" sz="2400" dirty="0"/>
              <a:t> Nodes share a common communication line.</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b="1" dirty="0"/>
              <a:t>Star Topology:</a:t>
            </a:r>
            <a:r>
              <a:rPr lang="en-US" sz="2400" dirty="0"/>
              <a:t> All nodes connect to a central master node.</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b="1" dirty="0"/>
              <a:t>Tree Topology:</a:t>
            </a:r>
            <a:r>
              <a:rPr lang="en-US" sz="2400" dirty="0"/>
              <a:t> Nodes arranged hierarchically.</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b="1" dirty="0"/>
              <a:t>Mesh Topology:</a:t>
            </a:r>
            <a:r>
              <a:rPr lang="en-US" sz="2400" dirty="0"/>
              <a:t> Nodes connect with multiple other nodes, providing redundancy and robustness.</a:t>
            </a:r>
            <a:endParaRPr lang="en-US" sz="2400" b="0" i="0" dirty="0">
              <a:effectLst/>
            </a:endParaRPr>
          </a:p>
        </p:txBody>
      </p:sp>
    </p:spTree>
    <p:extLst>
      <p:ext uri="{BB962C8B-B14F-4D97-AF65-F5344CB8AC3E}">
        <p14:creationId xmlns:p14="http://schemas.microsoft.com/office/powerpoint/2010/main" val="36806014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22093" y="613868"/>
            <a:ext cx="3814762" cy="461665"/>
          </a:xfrm>
          <a:prstGeom prst="rect">
            <a:avLst/>
          </a:prstGeom>
        </p:spPr>
        <p:txBody>
          <a:bodyPr wrap="none">
            <a:spAutoFit/>
          </a:bodyPr>
          <a:lstStyle/>
          <a:p>
            <a:r>
              <a:rPr lang="en-US" sz="2400" b="1" dirty="0"/>
              <a:t>Network Topologies in WSN:</a:t>
            </a:r>
            <a:endParaRPr lang="en-US" sz="2400" b="1" i="0" dirty="0">
              <a:effectLst/>
            </a:endParaRPr>
          </a:p>
        </p:txBody>
      </p:sp>
      <p:pic>
        <p:nvPicPr>
          <p:cNvPr id="6" name="Picture 5"/>
          <p:cNvPicPr>
            <a:picLocks noChangeAspect="1"/>
          </p:cNvPicPr>
          <p:nvPr/>
        </p:nvPicPr>
        <p:blipFill>
          <a:blip r:embed="rId3"/>
          <a:stretch>
            <a:fillRect/>
          </a:stretch>
        </p:blipFill>
        <p:spPr>
          <a:xfrm>
            <a:off x="2142208" y="1167167"/>
            <a:ext cx="8292230" cy="5158254"/>
          </a:xfrm>
          <a:prstGeom prst="rect">
            <a:avLst/>
          </a:prstGeom>
        </p:spPr>
      </p:pic>
    </p:spTree>
    <p:extLst>
      <p:ext uri="{BB962C8B-B14F-4D97-AF65-F5344CB8AC3E}">
        <p14:creationId xmlns:p14="http://schemas.microsoft.com/office/powerpoint/2010/main" val="223161811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1962" y="618010"/>
            <a:ext cx="11920602" cy="4062651"/>
          </a:xfrm>
          <a:prstGeom prst="rect">
            <a:avLst/>
          </a:prstGeom>
        </p:spPr>
        <p:txBody>
          <a:bodyPr wrap="square">
            <a:spAutoFit/>
          </a:bodyPr>
          <a:lstStyle/>
          <a:p>
            <a:r>
              <a:rPr lang="en-US" sz="2400" b="1" dirty="0"/>
              <a:t>Advantages of WSN</a:t>
            </a:r>
          </a:p>
          <a:p>
            <a:endParaRPr lang="en-US" dirty="0">
              <a:latin typeface="fkGrotesk"/>
            </a:endParaRPr>
          </a:p>
          <a:p>
            <a:pPr marL="800100" lvl="1" indent="-342900">
              <a:buFont typeface="Wingdings" panose="05000000000000000000" pitchFamily="2" charset="2"/>
              <a:buChar char="§"/>
            </a:pPr>
            <a:r>
              <a:rPr lang="en-US" sz="2400" dirty="0"/>
              <a:t>Cost-effective due to low-cost sensors.</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Wireless and easy to deploy.</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Energy-efficient for long-term operation.</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Scalable and flexible.</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Enables real-time monitoring of environments.</a:t>
            </a:r>
            <a:endParaRPr lang="en-US" sz="2400" b="0" i="0" dirty="0">
              <a:effectLst/>
            </a:endParaRPr>
          </a:p>
        </p:txBody>
      </p:sp>
    </p:spTree>
    <p:extLst>
      <p:ext uri="{BB962C8B-B14F-4D97-AF65-F5344CB8AC3E}">
        <p14:creationId xmlns:p14="http://schemas.microsoft.com/office/powerpoint/2010/main" val="42693802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43451" y="573832"/>
            <a:ext cx="119247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WSN Applications </a:t>
            </a:r>
          </a:p>
        </p:txBody>
      </p:sp>
      <p:pic>
        <p:nvPicPr>
          <p:cNvPr id="3" name="Picture 2"/>
          <p:cNvPicPr>
            <a:picLocks noChangeAspect="1"/>
          </p:cNvPicPr>
          <p:nvPr/>
        </p:nvPicPr>
        <p:blipFill>
          <a:blip r:embed="rId3"/>
          <a:stretch>
            <a:fillRect/>
          </a:stretch>
        </p:blipFill>
        <p:spPr>
          <a:xfrm>
            <a:off x="868682" y="1126555"/>
            <a:ext cx="10720857" cy="5058248"/>
          </a:xfrm>
          <a:prstGeom prst="rect">
            <a:avLst/>
          </a:prstGeom>
        </p:spPr>
      </p:pic>
    </p:spTree>
    <p:extLst>
      <p:ext uri="{BB962C8B-B14F-4D97-AF65-F5344CB8AC3E}">
        <p14:creationId xmlns:p14="http://schemas.microsoft.com/office/powerpoint/2010/main" val="67026445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33611" y="433190"/>
            <a:ext cx="11924778"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WSN Applications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rPr>
              <a:t>WSNs have a wide range of applications across various industries: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Environmental Monitoring</a:t>
            </a:r>
            <a:r>
              <a:rPr kumimoji="0" lang="en-US" altLang="en-US" sz="2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Detecting and tracking forest fires, monitoring air and water quality, and surveying wildlife habitats.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Agriculture</a:t>
            </a:r>
            <a:r>
              <a:rPr kumimoji="0" lang="en-US" altLang="en-US" sz="2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Monitoring soil moisture, temperature, and humidity to optimize irrigation and crop yield.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Industrial Automation</a:t>
            </a:r>
            <a:r>
              <a:rPr kumimoji="0" lang="en-US" altLang="en-US" sz="2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Machine health monitoring, predictive maintenance, and control of industrial processes.</a:t>
            </a:r>
          </a:p>
        </p:txBody>
      </p:sp>
    </p:spTree>
    <p:extLst>
      <p:ext uri="{BB962C8B-B14F-4D97-AF65-F5344CB8AC3E}">
        <p14:creationId xmlns:p14="http://schemas.microsoft.com/office/powerpoint/2010/main" val="2970111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33611" y="583134"/>
            <a:ext cx="11924778"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WSN Applications Cond..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Healthcare</a:t>
            </a:r>
            <a:r>
              <a:rPr kumimoji="0" lang="en-US" altLang="en-US" sz="2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Remote patient monitoring, tracking the movement of patients and medical staff, and managing hospital assets.</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Smart Cities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Managing traffic, monitoring structural health of bridges and buildings, and optimizing energy consumption in public spaces.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Military:</a:t>
            </a:r>
            <a:r>
              <a:rPr kumimoji="0" lang="en-US" altLang="en-US" sz="2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Battlefield surveillance, equipment tracking, and detection of chemical or biological threats.</a:t>
            </a:r>
          </a:p>
        </p:txBody>
      </p:sp>
    </p:spTree>
    <p:extLst>
      <p:ext uri="{BB962C8B-B14F-4D97-AF65-F5344CB8AC3E}">
        <p14:creationId xmlns:p14="http://schemas.microsoft.com/office/powerpoint/2010/main" val="263784596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46832" y="603887"/>
            <a:ext cx="11865628"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Challenges in WSN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rPr>
              <a:t>Despite their utility, WSNs face several significant challenges: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Energy Efficiency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Most sensor nodes are battery-powered and operate in remote locations, making battery replacement difficult or impossible. </a:t>
            </a: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Minimizing power consumption through efficient communication protocols and sleep modes is crucial.</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Scalability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A WSN may consist of hundreds or even thousands of nodes. </a:t>
            </a: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Designing the network to handle this scale and ensure reliable data routing is a complex task.</a:t>
            </a:r>
          </a:p>
        </p:txBody>
      </p:sp>
    </p:spTree>
    <p:extLst>
      <p:ext uri="{BB962C8B-B14F-4D97-AF65-F5344CB8AC3E}">
        <p14:creationId xmlns:p14="http://schemas.microsoft.com/office/powerpoint/2010/main" val="41608532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47626" y="578834"/>
            <a:ext cx="11865628"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Challenges in WSN Cond..</a:t>
            </a:r>
          </a:p>
          <a:p>
            <a:pPr lvl="0" eaLnBrk="0" fontAlgn="base" hangingPunct="0">
              <a:spcBef>
                <a:spcPct val="0"/>
              </a:spcBef>
              <a:spcAft>
                <a:spcPct val="0"/>
              </a:spcAft>
            </a:pPr>
            <a:r>
              <a:rPr lang="en-US" altLang="en-US" sz="2400" b="1" dirty="0"/>
              <a:t>Security</a:t>
            </a:r>
          </a:p>
          <a:p>
            <a:pPr lvl="0" eaLnBrk="0" fontAlgn="base" hangingPunct="0">
              <a:spcBef>
                <a:spcPct val="0"/>
              </a:spcBef>
              <a:spcAft>
                <a:spcPct val="0"/>
              </a:spcAft>
            </a:pPr>
            <a:endParaRPr lang="en-US" altLang="en-US" sz="2400" b="1" dirty="0"/>
          </a:p>
          <a:p>
            <a:pPr marL="800100" lvl="1" indent="-342900" eaLnBrk="0" fontAlgn="base" hangingPunct="0">
              <a:spcBef>
                <a:spcPct val="0"/>
              </a:spcBef>
              <a:spcAft>
                <a:spcPct val="0"/>
              </a:spcAft>
              <a:buFont typeface="Arial" panose="020B0604020202020204" pitchFamily="34" charset="0"/>
              <a:buChar char="•"/>
            </a:pPr>
            <a:r>
              <a:rPr lang="en-US" altLang="en-US" sz="2400" dirty="0"/>
              <a:t>Since communication is wireless, WSNs are vulnerable to various security threats, including data interception, node capture, and denial-of-service attacks. </a:t>
            </a:r>
          </a:p>
          <a:p>
            <a:pPr marL="800100" lvl="1" indent="-342900" eaLnBrk="0" fontAlgn="base" hangingPunct="0">
              <a:spcBef>
                <a:spcPct val="0"/>
              </a:spcBef>
              <a:spcAft>
                <a:spcPct val="0"/>
              </a:spcAft>
              <a:buFont typeface="Arial" panose="020B0604020202020204" pitchFamily="34" charset="0"/>
              <a:buChar char="•"/>
            </a:pPr>
            <a:r>
              <a:rPr lang="en-US" altLang="en-US" sz="2400" dirty="0"/>
              <a:t>Ensuring data confidentiality and integrity is a major concern.</a:t>
            </a:r>
          </a:p>
          <a:p>
            <a:pPr lvl="0" eaLnBrk="0" fontAlgn="base" hangingPunct="0">
              <a:spcBef>
                <a:spcPct val="0"/>
              </a:spcBef>
              <a:spcAft>
                <a:spcPct val="0"/>
              </a:spcAft>
            </a:pPr>
            <a:endParaRPr lang="en-US" altLang="en-US" sz="2400" dirty="0"/>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Reliability and Fault Tolerance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Sensor nodes can fail due to harsh environmental conditions or power depletion. </a:t>
            </a: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The network must be able to tolerate these failures and maintain its functionality.</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Data Management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The sheer volume of data generated by a large WSN requires efficient data aggregation, processing, and storage techniques to avoid overwhelming the network and its central server.</a:t>
            </a:r>
          </a:p>
        </p:txBody>
      </p:sp>
    </p:spTree>
    <p:extLst>
      <p:ext uri="{BB962C8B-B14F-4D97-AF65-F5344CB8AC3E}">
        <p14:creationId xmlns:p14="http://schemas.microsoft.com/office/powerpoint/2010/main" val="2136084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7" name="Rectangle 6"/>
          <p:cNvSpPr/>
          <p:nvPr/>
        </p:nvSpPr>
        <p:spPr>
          <a:xfrm>
            <a:off x="130130" y="611410"/>
            <a:ext cx="11907382" cy="7109639"/>
          </a:xfrm>
          <a:prstGeom prst="rect">
            <a:avLst/>
          </a:prstGeom>
        </p:spPr>
        <p:txBody>
          <a:bodyPr wrap="square">
            <a:spAutoFit/>
          </a:bodyPr>
          <a:lstStyle/>
          <a:p>
            <a:r>
              <a:rPr lang="en-US" sz="2400" b="1" dirty="0"/>
              <a:t>Applications of Sensors Cond…</a:t>
            </a:r>
          </a:p>
          <a:p>
            <a:endParaRPr lang="en-US" sz="2400" dirty="0"/>
          </a:p>
          <a:p>
            <a:pPr marL="800100" lvl="1" indent="-342900">
              <a:buFont typeface="Arial" panose="020B0604020202020204" pitchFamily="34" charset="0"/>
              <a:buChar char="•"/>
            </a:pPr>
            <a:r>
              <a:rPr lang="en-US" sz="2400" b="1" dirty="0"/>
              <a:t>Biometric Sensors</a:t>
            </a:r>
            <a:r>
              <a:rPr lang="en-US" sz="2400" dirty="0"/>
              <a:t>: Fingerprint, iris, and facial recognition for secure access.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RFID/NFC Sensors</a:t>
            </a:r>
            <a:r>
              <a:rPr lang="en-US" sz="2400" dirty="0"/>
              <a:t>: Control entry to secure zones using smart cards or mobile devices.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Tamper Sensors</a:t>
            </a:r>
            <a:r>
              <a:rPr lang="en-US" sz="2400" dirty="0"/>
              <a:t>: Detect unauthorized access or physical interference with devices.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90971539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2656" y="585963"/>
            <a:ext cx="11919908" cy="3416320"/>
          </a:xfrm>
          <a:prstGeom prst="rect">
            <a:avLst/>
          </a:prstGeom>
        </p:spPr>
        <p:txBody>
          <a:bodyPr wrap="square">
            <a:spAutoFit/>
          </a:bodyPr>
          <a:lstStyle/>
          <a:p>
            <a:r>
              <a:rPr lang="en-US" sz="2400" b="1" dirty="0"/>
              <a:t>Communication protocols</a:t>
            </a:r>
          </a:p>
          <a:p>
            <a:endParaRPr lang="en-US" sz="2400" b="1" dirty="0"/>
          </a:p>
          <a:p>
            <a:pPr marL="800100" lvl="1" indent="-342900">
              <a:buFont typeface="Wingdings" panose="05000000000000000000" pitchFamily="2" charset="2"/>
              <a:buChar char="§"/>
            </a:pPr>
            <a:r>
              <a:rPr lang="en-US" sz="2400" dirty="0"/>
              <a:t>Communication protocols are sets of rules that allow two or more electronic devices to exchange data. </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In embedded systems, three of the most common serial communication protocols are </a:t>
            </a:r>
            <a:r>
              <a:rPr lang="en-US" sz="2400" b="1" dirty="0"/>
              <a:t>I²C</a:t>
            </a:r>
            <a:r>
              <a:rPr lang="en-US" sz="2400" dirty="0"/>
              <a:t>, </a:t>
            </a:r>
            <a:r>
              <a:rPr lang="en-US" sz="2400" b="1" dirty="0"/>
              <a:t>SPI</a:t>
            </a:r>
            <a:r>
              <a:rPr lang="en-US" sz="2400" dirty="0"/>
              <a:t>, and </a:t>
            </a:r>
            <a:r>
              <a:rPr lang="en-US" sz="2400" b="1" dirty="0"/>
              <a:t>UART</a:t>
            </a:r>
            <a:r>
              <a:rPr lang="en-US" sz="2400" dirty="0"/>
              <a:t>. </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Each has unique characteristics that make it suitable for different applications.</a:t>
            </a:r>
          </a:p>
        </p:txBody>
      </p:sp>
    </p:spTree>
    <p:extLst>
      <p:ext uri="{BB962C8B-B14F-4D97-AF65-F5344CB8AC3E}">
        <p14:creationId xmlns:p14="http://schemas.microsoft.com/office/powerpoint/2010/main" val="388448761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25260" y="601745"/>
            <a:ext cx="11912252" cy="4524315"/>
          </a:xfrm>
          <a:prstGeom prst="rect">
            <a:avLst/>
          </a:prstGeom>
        </p:spPr>
        <p:txBody>
          <a:bodyPr wrap="square">
            <a:spAutoFit/>
          </a:bodyPr>
          <a:lstStyle/>
          <a:p>
            <a:r>
              <a:rPr lang="en-US" sz="2400" b="1" dirty="0"/>
              <a:t>I2C (Inter-Integrated Circuit)</a:t>
            </a:r>
          </a:p>
          <a:p>
            <a:endParaRPr lang="en-US" sz="2400" b="1" dirty="0"/>
          </a:p>
          <a:p>
            <a:pPr marL="800100" lvl="1" indent="-342900">
              <a:buFont typeface="Wingdings" panose="05000000000000000000" pitchFamily="2" charset="2"/>
              <a:buChar char="§"/>
            </a:pPr>
            <a:r>
              <a:rPr lang="en-US" sz="2400" dirty="0"/>
              <a:t>I2C is a </a:t>
            </a:r>
            <a:r>
              <a:rPr lang="en-US" sz="2400" b="1" dirty="0"/>
              <a:t>synchronous</a:t>
            </a:r>
            <a:r>
              <a:rPr lang="en-US" sz="2400" dirty="0"/>
              <a:t>, </a:t>
            </a:r>
            <a:r>
              <a:rPr lang="en-US" sz="2400" b="1" dirty="0"/>
              <a:t>multi-master, multi-slave</a:t>
            </a:r>
            <a:r>
              <a:rPr lang="en-US" sz="2400" dirty="0"/>
              <a:t> serial communication protocol developed by Philips. </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It uses only </a:t>
            </a:r>
            <a:r>
              <a:rPr lang="en-US" sz="2400" b="1" dirty="0"/>
              <a:t>two wires</a:t>
            </a:r>
            <a:r>
              <a:rPr lang="en-US" sz="2400" dirty="0"/>
              <a:t>: one for clock (SCL) and one for data (SDA). </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Devices are assigned a unique 7-bit or 10-bit address, allowing a single master to communicate with multiple slaves on the same bus. </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I2C is great for short-distance communication between components on a single circuit board, like communicating with EEPROMs, real-time clocks, and sensors.</a:t>
            </a:r>
          </a:p>
        </p:txBody>
      </p:sp>
    </p:spTree>
    <p:extLst>
      <p:ext uri="{BB962C8B-B14F-4D97-AF65-F5344CB8AC3E}">
        <p14:creationId xmlns:p14="http://schemas.microsoft.com/office/powerpoint/2010/main" val="357238236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80234" y="601745"/>
            <a:ext cx="11857278" cy="461665"/>
          </a:xfrm>
          <a:prstGeom prst="rect">
            <a:avLst/>
          </a:prstGeom>
        </p:spPr>
        <p:txBody>
          <a:bodyPr wrap="square">
            <a:spAutoFit/>
          </a:bodyPr>
          <a:lstStyle/>
          <a:p>
            <a:r>
              <a:rPr lang="en-US" sz="2400" b="1" dirty="0"/>
              <a:t>I2C (Inter-Integrated Circuit)</a:t>
            </a:r>
          </a:p>
        </p:txBody>
      </p:sp>
      <p:pic>
        <p:nvPicPr>
          <p:cNvPr id="5" name="Picture 4"/>
          <p:cNvPicPr>
            <a:picLocks noChangeAspect="1"/>
          </p:cNvPicPr>
          <p:nvPr/>
        </p:nvPicPr>
        <p:blipFill>
          <a:blip r:embed="rId3"/>
          <a:stretch>
            <a:fillRect/>
          </a:stretch>
        </p:blipFill>
        <p:spPr>
          <a:xfrm>
            <a:off x="2187667" y="1678488"/>
            <a:ext cx="8068687" cy="3958224"/>
          </a:xfrm>
          <a:prstGeom prst="rect">
            <a:avLst/>
          </a:prstGeom>
        </p:spPr>
      </p:pic>
    </p:spTree>
    <p:extLst>
      <p:ext uri="{BB962C8B-B14F-4D97-AF65-F5344CB8AC3E}">
        <p14:creationId xmlns:p14="http://schemas.microsoft.com/office/powerpoint/2010/main" val="402017772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80234" y="576693"/>
            <a:ext cx="11857278" cy="4893647"/>
          </a:xfrm>
          <a:prstGeom prst="rect">
            <a:avLst/>
          </a:prstGeom>
        </p:spPr>
        <p:txBody>
          <a:bodyPr wrap="square">
            <a:spAutoFit/>
          </a:bodyPr>
          <a:lstStyle/>
          <a:p>
            <a:r>
              <a:rPr lang="en-US" sz="2400" b="1" dirty="0"/>
              <a:t>I2C (Inter-Integrated Circuit)</a:t>
            </a:r>
          </a:p>
          <a:p>
            <a:endParaRPr lang="en-US" sz="2400" b="1" dirty="0"/>
          </a:p>
          <a:p>
            <a:r>
              <a:rPr lang="en-US" sz="2400" b="1" dirty="0"/>
              <a:t>Key Features</a:t>
            </a:r>
          </a:p>
          <a:p>
            <a:endParaRPr lang="en-US" sz="2400" b="1" dirty="0"/>
          </a:p>
          <a:p>
            <a:pPr lvl="0" eaLnBrk="0" fontAlgn="base" hangingPunct="0">
              <a:spcBef>
                <a:spcPct val="0"/>
              </a:spcBef>
              <a:spcAft>
                <a:spcPct val="0"/>
              </a:spcAft>
            </a:pPr>
            <a:r>
              <a:rPr lang="en-US" altLang="en-US" sz="2400" b="1" dirty="0"/>
              <a:t>Two-wire interface:</a:t>
            </a:r>
            <a:r>
              <a:rPr lang="en-US" altLang="en-US" sz="2400" dirty="0"/>
              <a:t> </a:t>
            </a:r>
          </a:p>
          <a:p>
            <a:pPr marL="800100" lvl="1" indent="-342900" eaLnBrk="0" fontAlgn="base" hangingPunct="0">
              <a:spcBef>
                <a:spcPct val="0"/>
              </a:spcBef>
              <a:spcAft>
                <a:spcPct val="0"/>
              </a:spcAft>
              <a:buFont typeface="Arial" panose="020B0604020202020204" pitchFamily="34" charset="0"/>
              <a:buChar char="•"/>
            </a:pPr>
            <a:r>
              <a:rPr lang="en-US" altLang="en-US" sz="2400" dirty="0"/>
              <a:t>This is a major advantage, as it simplifies hardware and reduces the number of pins required on microcontrollers.</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lvl="0" eaLnBrk="0" fontAlgn="base" hangingPunct="0">
              <a:spcBef>
                <a:spcPct val="0"/>
              </a:spcBef>
              <a:spcAft>
                <a:spcPct val="0"/>
              </a:spcAft>
            </a:pPr>
            <a:r>
              <a:rPr lang="en-US" altLang="en-US" sz="2400" b="1" dirty="0"/>
              <a:t>Half-duplex communication:</a:t>
            </a:r>
            <a:r>
              <a:rPr lang="en-US" altLang="en-US" sz="2400" dirty="0"/>
              <a:t> </a:t>
            </a:r>
          </a:p>
          <a:p>
            <a:pPr marL="800100" lvl="1" indent="-342900" eaLnBrk="0" fontAlgn="base" hangingPunct="0">
              <a:spcBef>
                <a:spcPct val="0"/>
              </a:spcBef>
              <a:spcAft>
                <a:spcPct val="0"/>
              </a:spcAft>
              <a:buFont typeface="Arial" panose="020B0604020202020204" pitchFamily="34" charset="0"/>
              <a:buChar char="•"/>
            </a:pPr>
            <a:r>
              <a:rPr lang="en-US" altLang="en-US" sz="2400" dirty="0"/>
              <a:t>Data can be sent and received on the same line, but not at the same time.</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lvl="0" eaLnBrk="0" fontAlgn="base" hangingPunct="0">
              <a:spcBef>
                <a:spcPct val="0"/>
              </a:spcBef>
              <a:spcAft>
                <a:spcPct val="0"/>
              </a:spcAft>
            </a:pPr>
            <a:r>
              <a:rPr lang="en-US" altLang="en-US" sz="2400" b="1" dirty="0"/>
              <a:t>Multi-master/multi-slave support:</a:t>
            </a:r>
            <a:r>
              <a:rPr lang="en-US" altLang="en-US" sz="2400" dirty="0"/>
              <a:t> </a:t>
            </a:r>
          </a:p>
          <a:p>
            <a:pPr marL="800100" lvl="1" indent="-342900" eaLnBrk="0" fontAlgn="base" hangingPunct="0">
              <a:spcBef>
                <a:spcPct val="0"/>
              </a:spcBef>
              <a:spcAft>
                <a:spcPct val="0"/>
              </a:spcAft>
              <a:buFont typeface="Arial" panose="020B0604020202020204" pitchFamily="34" charset="0"/>
              <a:buChar char="•"/>
            </a:pPr>
            <a:r>
              <a:rPr lang="en-US" altLang="en-US" sz="2400" dirty="0"/>
              <a:t>Multiple master and multiple slave devices can be connected on the same bus.</a:t>
            </a:r>
            <a:endParaRPr lang="en-US" sz="2400" dirty="0"/>
          </a:p>
        </p:txBody>
      </p:sp>
    </p:spTree>
    <p:extLst>
      <p:ext uri="{BB962C8B-B14F-4D97-AF65-F5344CB8AC3E}">
        <p14:creationId xmlns:p14="http://schemas.microsoft.com/office/powerpoint/2010/main" val="418169844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80234" y="576693"/>
            <a:ext cx="11857278" cy="4524315"/>
          </a:xfrm>
          <a:prstGeom prst="rect">
            <a:avLst/>
          </a:prstGeom>
        </p:spPr>
        <p:txBody>
          <a:bodyPr wrap="square">
            <a:spAutoFit/>
          </a:bodyPr>
          <a:lstStyle/>
          <a:p>
            <a:r>
              <a:rPr lang="en-US" sz="2400" b="1" dirty="0"/>
              <a:t>I2C (Inter-Integrated Circuit)</a:t>
            </a:r>
          </a:p>
          <a:p>
            <a:endParaRPr lang="en-US" sz="2400" b="1" dirty="0"/>
          </a:p>
          <a:p>
            <a:r>
              <a:rPr lang="en-US" sz="2400" b="1" dirty="0"/>
              <a:t>Key Features</a:t>
            </a:r>
          </a:p>
          <a:p>
            <a:endParaRPr lang="en-US" sz="2400" b="1" dirty="0"/>
          </a:p>
          <a:p>
            <a:pPr lvl="0" eaLnBrk="0" fontAlgn="base" hangingPunct="0">
              <a:spcBef>
                <a:spcPct val="0"/>
              </a:spcBef>
              <a:spcAft>
                <a:spcPct val="0"/>
              </a:spcAft>
            </a:pPr>
            <a:r>
              <a:rPr lang="en-US" altLang="en-US" sz="2400" b="1" dirty="0"/>
              <a:t>Addressing:</a:t>
            </a:r>
            <a:r>
              <a:rPr lang="en-US" altLang="en-US" sz="2400" dirty="0"/>
              <a:t> </a:t>
            </a:r>
          </a:p>
          <a:p>
            <a:pPr marL="800100" lvl="1" indent="-342900" eaLnBrk="0" fontAlgn="base" hangingPunct="0">
              <a:spcBef>
                <a:spcPct val="0"/>
              </a:spcBef>
              <a:spcAft>
                <a:spcPct val="0"/>
              </a:spcAft>
              <a:buFont typeface="Arial" panose="020B0604020202020204" pitchFamily="34" charset="0"/>
              <a:buChar char="•"/>
            </a:pPr>
            <a:r>
              <a:rPr lang="en-US" altLang="en-US" sz="2400" dirty="0"/>
              <a:t>The address-based system allows the master to communicate with multiple slaves individually.</a:t>
            </a:r>
          </a:p>
          <a:p>
            <a:pPr marL="342900" lvl="0" indent="-342900" eaLnBrk="0" fontAlgn="base" hangingPunct="0">
              <a:spcBef>
                <a:spcPct val="0"/>
              </a:spcBef>
              <a:spcAft>
                <a:spcPct val="0"/>
              </a:spcAft>
              <a:buFont typeface="Arial" panose="020B0604020202020204" pitchFamily="34" charset="0"/>
              <a:buChar char="•"/>
            </a:pPr>
            <a:endParaRPr lang="en-US" altLang="en-US" sz="2400" dirty="0"/>
          </a:p>
          <a:p>
            <a:pPr lvl="0" eaLnBrk="0" fontAlgn="base" hangingPunct="0">
              <a:spcBef>
                <a:spcPct val="0"/>
              </a:spcBef>
              <a:spcAft>
                <a:spcPct val="0"/>
              </a:spcAft>
            </a:pPr>
            <a:r>
              <a:rPr lang="en-US" altLang="en-US" sz="2400" b="1" dirty="0"/>
              <a:t>Open-drain:</a:t>
            </a:r>
            <a:r>
              <a:rPr lang="en-US" altLang="en-US" sz="2400" dirty="0"/>
              <a:t> </a:t>
            </a:r>
          </a:p>
          <a:p>
            <a:pPr marL="800100" lvl="1" indent="-342900" eaLnBrk="0" fontAlgn="base" hangingPunct="0">
              <a:spcBef>
                <a:spcPct val="0"/>
              </a:spcBef>
              <a:spcAft>
                <a:spcPct val="0"/>
              </a:spcAft>
              <a:buFont typeface="Arial" panose="020B0604020202020204" pitchFamily="34" charset="0"/>
              <a:buChar char="•"/>
            </a:pPr>
            <a:r>
              <a:rPr lang="en-US" altLang="en-US" sz="2400" dirty="0"/>
              <a:t>Both the SDA and SCL lines are "open-drain," requiring pull-up resistors to maintain a high logic state when no device is pulling them low. </a:t>
            </a:r>
          </a:p>
          <a:p>
            <a:pPr marL="800100" lvl="1" indent="-342900" eaLnBrk="0" fontAlgn="base" hangingPunct="0">
              <a:spcBef>
                <a:spcPct val="0"/>
              </a:spcBef>
              <a:spcAft>
                <a:spcPct val="0"/>
              </a:spcAft>
              <a:buFont typeface="Arial" panose="020B0604020202020204" pitchFamily="34" charset="0"/>
              <a:buChar char="•"/>
            </a:pPr>
            <a:r>
              <a:rPr lang="en-US" altLang="en-US" sz="2400" dirty="0"/>
              <a:t>This design prevents conflicts if multiple devices try to drive the bus at the same time.</a:t>
            </a:r>
            <a:endParaRPr lang="en-US" sz="2400" dirty="0"/>
          </a:p>
        </p:txBody>
      </p:sp>
    </p:spTree>
    <p:extLst>
      <p:ext uri="{BB962C8B-B14F-4D97-AF65-F5344CB8AC3E}">
        <p14:creationId xmlns:p14="http://schemas.microsoft.com/office/powerpoint/2010/main" val="262045982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858031" y="943511"/>
            <a:ext cx="3870542" cy="5345034"/>
          </a:xfrm>
          <a:prstGeom prst="rect">
            <a:avLst/>
          </a:prstGeom>
        </p:spPr>
      </p:pic>
      <p:pic>
        <p:nvPicPr>
          <p:cNvPr id="9" name="Picture 8"/>
          <p:cNvPicPr>
            <a:picLocks noChangeAspect="1"/>
          </p:cNvPicPr>
          <p:nvPr/>
        </p:nvPicPr>
        <p:blipFill>
          <a:blip r:embed="rId4"/>
          <a:stretch>
            <a:fillRect/>
          </a:stretch>
        </p:blipFill>
        <p:spPr>
          <a:xfrm>
            <a:off x="7478038" y="703307"/>
            <a:ext cx="3657601" cy="5699598"/>
          </a:xfrm>
          <a:prstGeom prst="rect">
            <a:avLst/>
          </a:prstGeom>
        </p:spPr>
      </p:pic>
    </p:spTree>
    <p:extLst>
      <p:ext uri="{BB962C8B-B14F-4D97-AF65-F5344CB8AC3E}">
        <p14:creationId xmlns:p14="http://schemas.microsoft.com/office/powerpoint/2010/main" val="26036923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506826" y="1452424"/>
            <a:ext cx="11117327" cy="3495732"/>
          </a:xfrm>
          <a:prstGeom prst="rect">
            <a:avLst/>
          </a:prstGeom>
        </p:spPr>
      </p:pic>
    </p:spTree>
    <p:extLst>
      <p:ext uri="{BB962C8B-B14F-4D97-AF65-F5344CB8AC3E}">
        <p14:creationId xmlns:p14="http://schemas.microsoft.com/office/powerpoint/2010/main" val="17829911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1325320" y="1131401"/>
            <a:ext cx="9726209" cy="5094034"/>
          </a:xfrm>
          <a:prstGeom prst="rect">
            <a:avLst/>
          </a:prstGeom>
        </p:spPr>
      </p:pic>
    </p:spTree>
    <p:extLst>
      <p:ext uri="{BB962C8B-B14F-4D97-AF65-F5344CB8AC3E}">
        <p14:creationId xmlns:p14="http://schemas.microsoft.com/office/powerpoint/2010/main" val="24699908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3" name="Rectangle 2"/>
          <p:cNvSpPr/>
          <p:nvPr/>
        </p:nvSpPr>
        <p:spPr>
          <a:xfrm>
            <a:off x="84996" y="553782"/>
            <a:ext cx="11977568" cy="5909310"/>
          </a:xfrm>
          <a:prstGeom prst="rect">
            <a:avLst/>
          </a:prstGeom>
        </p:spPr>
        <p:txBody>
          <a:bodyPr wrap="square">
            <a:spAutoFit/>
          </a:bodyPr>
          <a:lstStyle/>
          <a:p>
            <a:r>
              <a:rPr lang="en-US" sz="2400" b="1" dirty="0"/>
              <a:t>Communication process</a:t>
            </a:r>
          </a:p>
          <a:p>
            <a:endParaRPr lang="en-US" sz="2400" b="1" dirty="0"/>
          </a:p>
          <a:p>
            <a:pPr marL="800100" lvl="1" indent="-342900">
              <a:buFont typeface="Wingdings" panose="05000000000000000000" pitchFamily="2" charset="2"/>
              <a:buChar char="§"/>
            </a:pPr>
            <a:r>
              <a:rPr lang="en-US" sz="2200" b="1" dirty="0"/>
              <a:t>Start condition</a:t>
            </a:r>
            <a:r>
              <a:rPr lang="en-US" sz="2200" dirty="0"/>
              <a:t>: The master device initiates communication by pulling the SDA line low while the SCL line is high.</a:t>
            </a:r>
          </a:p>
          <a:p>
            <a:pPr marL="800100" lvl="1" indent="-342900">
              <a:buFont typeface="Wingdings" panose="05000000000000000000" pitchFamily="2" charset="2"/>
              <a:buChar char="§"/>
            </a:pPr>
            <a:endParaRPr lang="en-US" sz="2200" dirty="0"/>
          </a:p>
          <a:p>
            <a:pPr marL="800100" lvl="1" indent="-342900">
              <a:buFont typeface="Wingdings" panose="05000000000000000000" pitchFamily="2" charset="2"/>
              <a:buChar char="§"/>
            </a:pPr>
            <a:r>
              <a:rPr lang="en-US" sz="2200" b="1" dirty="0"/>
              <a:t>Addressing</a:t>
            </a:r>
            <a:r>
              <a:rPr lang="en-US" sz="2200" dirty="0"/>
              <a:t>: The master sends the 7-bit or 10-bit address of the target slave device, followed by a read/write bit to indicate the direction of data transfer.</a:t>
            </a:r>
          </a:p>
          <a:p>
            <a:pPr marL="800100" lvl="1" indent="-342900">
              <a:buFont typeface="Wingdings" panose="05000000000000000000" pitchFamily="2" charset="2"/>
              <a:buChar char="§"/>
            </a:pPr>
            <a:endParaRPr lang="en-US" sz="2200" dirty="0"/>
          </a:p>
          <a:p>
            <a:pPr marL="800100" lvl="1" indent="-342900">
              <a:buFont typeface="Wingdings" panose="05000000000000000000" pitchFamily="2" charset="2"/>
              <a:buChar char="§"/>
            </a:pPr>
            <a:r>
              <a:rPr lang="en-US" sz="2200" b="1" dirty="0"/>
              <a:t>Acknowledge (ACK)</a:t>
            </a:r>
            <a:r>
              <a:rPr lang="en-US" sz="2200" dirty="0"/>
              <a:t>: The addressed slave device pulls the SDA line low to acknowledge that it has received its address. If the slave doesn't acknowledge, the master can generate a stop condition.</a:t>
            </a:r>
          </a:p>
          <a:p>
            <a:pPr marL="800100" lvl="1" indent="-342900">
              <a:buFont typeface="Wingdings" panose="05000000000000000000" pitchFamily="2" charset="2"/>
              <a:buChar char="§"/>
            </a:pPr>
            <a:endParaRPr lang="en-US" sz="2200" dirty="0"/>
          </a:p>
          <a:p>
            <a:pPr marL="800100" lvl="1" indent="-342900">
              <a:buFont typeface="Wingdings" panose="05000000000000000000" pitchFamily="2" charset="2"/>
              <a:buChar char="§"/>
            </a:pPr>
            <a:r>
              <a:rPr lang="en-US" sz="2200" b="1" dirty="0"/>
              <a:t>Data transfer</a:t>
            </a:r>
            <a:r>
              <a:rPr lang="en-US" sz="2200" dirty="0"/>
              <a:t>: The master or slave (depending on the read/write bit) transfers 8 bits of data. After each byte, the receiving device must send an acknowledge bit.</a:t>
            </a:r>
          </a:p>
          <a:p>
            <a:pPr marL="800100" lvl="1" indent="-342900">
              <a:buFont typeface="Wingdings" panose="05000000000000000000" pitchFamily="2" charset="2"/>
              <a:buChar char="§"/>
            </a:pPr>
            <a:endParaRPr lang="en-US" sz="2200" dirty="0"/>
          </a:p>
          <a:p>
            <a:pPr marL="800100" lvl="1" indent="-342900">
              <a:buFont typeface="Wingdings" panose="05000000000000000000" pitchFamily="2" charset="2"/>
              <a:buChar char="§"/>
            </a:pPr>
            <a:r>
              <a:rPr lang="en-US" sz="2200" b="1" dirty="0"/>
              <a:t>Stop condition</a:t>
            </a:r>
            <a:r>
              <a:rPr lang="en-US" sz="2200" dirty="0"/>
              <a:t>: The master ends the communication by pulling the SDA line high while the SCL line is high.</a:t>
            </a:r>
          </a:p>
        </p:txBody>
      </p:sp>
    </p:spTree>
    <p:extLst>
      <p:ext uri="{BB962C8B-B14F-4D97-AF65-F5344CB8AC3E}">
        <p14:creationId xmlns:p14="http://schemas.microsoft.com/office/powerpoint/2010/main" val="236146487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6137" y="617124"/>
            <a:ext cx="11899726" cy="5232202"/>
          </a:xfrm>
          <a:prstGeom prst="rect">
            <a:avLst/>
          </a:prstGeom>
        </p:spPr>
        <p:txBody>
          <a:bodyPr wrap="square">
            <a:spAutoFit/>
          </a:bodyPr>
          <a:lstStyle/>
          <a:p>
            <a:r>
              <a:rPr lang="en-US" sz="2400" b="1" dirty="0"/>
              <a:t>Characteristics</a:t>
            </a:r>
          </a:p>
          <a:p>
            <a:endParaRPr lang="en-US" sz="2400" b="1" dirty="0"/>
          </a:p>
          <a:p>
            <a:pPr marL="800100" lvl="1" indent="-342900">
              <a:buFont typeface="Wingdings" panose="05000000000000000000" pitchFamily="2" charset="2"/>
              <a:buChar char="§"/>
            </a:pPr>
            <a:r>
              <a:rPr lang="en-US" sz="2200" b="1" dirty="0"/>
              <a:t>Multi-master support</a:t>
            </a:r>
            <a:r>
              <a:rPr lang="en-US" sz="2200" dirty="0"/>
              <a:t>: Multiple masters can exist on the same bus, but only one can control the bus at a time. A process called "arbitration" handles conflicts if two masters try to communicate at the same time.</a:t>
            </a:r>
          </a:p>
          <a:p>
            <a:pPr marL="800100" lvl="1" indent="-342900">
              <a:buFont typeface="Wingdings" panose="05000000000000000000" pitchFamily="2" charset="2"/>
              <a:buChar char="§"/>
            </a:pPr>
            <a:endParaRPr lang="en-US" sz="2200" dirty="0"/>
          </a:p>
          <a:p>
            <a:pPr marL="800100" lvl="1" indent="-342900">
              <a:buFont typeface="Wingdings" panose="05000000000000000000" pitchFamily="2" charset="2"/>
              <a:buChar char="§"/>
            </a:pPr>
            <a:r>
              <a:rPr lang="en-US" sz="2200" b="1" dirty="0"/>
              <a:t>Simple wiring</a:t>
            </a:r>
            <a:r>
              <a:rPr lang="en-US" sz="2200" dirty="0"/>
              <a:t>: Only two wires are needed for communication, which simplifies circuit design.</a:t>
            </a:r>
          </a:p>
          <a:p>
            <a:pPr marL="800100" lvl="1" indent="-342900">
              <a:buFont typeface="Wingdings" panose="05000000000000000000" pitchFamily="2" charset="2"/>
              <a:buChar char="§"/>
            </a:pPr>
            <a:endParaRPr lang="en-US" sz="2200" dirty="0"/>
          </a:p>
          <a:p>
            <a:pPr marL="800100" lvl="1" indent="-342900">
              <a:buFont typeface="Wingdings" panose="05000000000000000000" pitchFamily="2" charset="2"/>
              <a:buChar char="§"/>
            </a:pPr>
            <a:r>
              <a:rPr lang="en-US" sz="2200" b="1" dirty="0"/>
              <a:t>Cost-effective</a:t>
            </a:r>
            <a:r>
              <a:rPr lang="en-US" sz="2200" dirty="0"/>
              <a:t>: The protocol is simple and requires minimal hardware, making it a low-cost solution.</a:t>
            </a:r>
          </a:p>
          <a:p>
            <a:pPr marL="800100" lvl="1" indent="-342900">
              <a:buFont typeface="Wingdings" panose="05000000000000000000" pitchFamily="2" charset="2"/>
              <a:buChar char="§"/>
            </a:pPr>
            <a:endParaRPr lang="en-US" sz="2200" dirty="0"/>
          </a:p>
          <a:p>
            <a:pPr marL="800100" lvl="1" indent="-342900">
              <a:buFont typeface="Wingdings" panose="05000000000000000000" pitchFamily="2" charset="2"/>
              <a:buChar char="§"/>
            </a:pPr>
            <a:r>
              <a:rPr lang="en-US" sz="2200" b="1" dirty="0"/>
              <a:t>Moderate speed</a:t>
            </a:r>
            <a:r>
              <a:rPr lang="en-US" sz="2200" dirty="0"/>
              <a:t>: It's faster than protocols like UART but slower than SPI. Standard speeds include 100 kbps (Standard Mode), 400 kbps (Fast Mode), and 1 Mbps (Fast-mode Plus).</a:t>
            </a:r>
          </a:p>
          <a:p>
            <a:pPr marL="800100" lvl="1" indent="-342900">
              <a:buFont typeface="Wingdings" panose="05000000000000000000" pitchFamily="2" charset="2"/>
              <a:buChar char="§"/>
            </a:pPr>
            <a:endParaRPr lang="en-US" sz="2200" dirty="0"/>
          </a:p>
          <a:p>
            <a:pPr marL="800100" lvl="1" indent="-342900">
              <a:buFont typeface="Wingdings" panose="05000000000000000000" pitchFamily="2" charset="2"/>
              <a:buChar char="§"/>
            </a:pPr>
            <a:r>
              <a:rPr lang="en-US" sz="2200" b="1" dirty="0"/>
              <a:t>Addressing</a:t>
            </a:r>
            <a:r>
              <a:rPr lang="en-US" sz="2200" dirty="0"/>
              <a:t>: Each device has a unique address, allowing multiple devices to share the same bus.</a:t>
            </a:r>
          </a:p>
        </p:txBody>
      </p:sp>
    </p:spTree>
    <p:extLst>
      <p:ext uri="{BB962C8B-B14F-4D97-AF65-F5344CB8AC3E}">
        <p14:creationId xmlns:p14="http://schemas.microsoft.com/office/powerpoint/2010/main" val="3860772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7" name="Rectangle 6"/>
          <p:cNvSpPr/>
          <p:nvPr/>
        </p:nvSpPr>
        <p:spPr>
          <a:xfrm>
            <a:off x="130130" y="611410"/>
            <a:ext cx="11907382" cy="6001643"/>
          </a:xfrm>
          <a:prstGeom prst="rect">
            <a:avLst/>
          </a:prstGeom>
        </p:spPr>
        <p:txBody>
          <a:bodyPr wrap="square">
            <a:spAutoFit/>
          </a:bodyPr>
          <a:lstStyle/>
          <a:p>
            <a:r>
              <a:rPr lang="en-US" sz="2400" b="1" dirty="0"/>
              <a:t>Applications of Sensors Cond…</a:t>
            </a:r>
          </a:p>
          <a:p>
            <a:endParaRPr lang="en-US" sz="2400" dirty="0"/>
          </a:p>
          <a:p>
            <a:pPr marL="342900" indent="-342900">
              <a:buFont typeface="Wingdings" panose="05000000000000000000" pitchFamily="2" charset="2"/>
              <a:buChar char="§"/>
            </a:pPr>
            <a:r>
              <a:rPr lang="en-US" sz="2400" dirty="0"/>
              <a:t>Aerospace/Space Exploration </a:t>
            </a:r>
          </a:p>
          <a:p>
            <a:pPr marL="342900" indent="-342900">
              <a:buFont typeface="Wingdings" panose="05000000000000000000" pitchFamily="2" charset="2"/>
              <a:buChar char="§"/>
            </a:pPr>
            <a:endParaRPr lang="en-US" sz="2400" dirty="0"/>
          </a:p>
          <a:p>
            <a:pPr marL="800100" lvl="1" indent="-342900">
              <a:buFont typeface="Arial" panose="020B0604020202020204" pitchFamily="34" charset="0"/>
              <a:buChar char="•"/>
            </a:pPr>
            <a:r>
              <a:rPr lang="en-US" sz="2400" dirty="0"/>
              <a:t>Navigation sensors for satellites, spacecraft performance, and atmospheric measurement.</a:t>
            </a:r>
          </a:p>
          <a:p>
            <a:pPr marL="800100" lvl="1" indent="-342900">
              <a:buFont typeface="Arial" panose="020B0604020202020204" pitchFamily="34" charset="0"/>
              <a:buChar char="•"/>
            </a:pPr>
            <a:endParaRPr lang="en-US" sz="2400" dirty="0"/>
          </a:p>
          <a:p>
            <a:pPr marL="742950" lvl="1" indent="-285750" eaLnBrk="0" fontAlgn="base" hangingPunct="0">
              <a:spcBef>
                <a:spcPct val="0"/>
              </a:spcBef>
              <a:spcAft>
                <a:spcPct val="0"/>
              </a:spcAft>
              <a:buFont typeface="Arial" panose="020B0604020202020204" pitchFamily="34" charset="0"/>
              <a:buChar char="•"/>
            </a:pPr>
            <a:r>
              <a:rPr lang="en-US" altLang="en-US" sz="2400" b="1" dirty="0">
                <a:cs typeface="Arial" panose="020B0604020202020204" pitchFamily="34" charset="0"/>
              </a:rPr>
              <a:t>Altitude and pressure sensors</a:t>
            </a:r>
            <a:r>
              <a:rPr lang="en-US" altLang="en-US" sz="2400" dirty="0">
                <a:cs typeface="Arial" panose="020B0604020202020204" pitchFamily="34" charset="0"/>
              </a:rPr>
              <a:t>: Guide aircraft navigation.</a:t>
            </a:r>
          </a:p>
          <a:p>
            <a:pPr marL="742950" lvl="1" indent="-285750" eaLnBrk="0" fontAlgn="base" hangingPunct="0">
              <a:spcBef>
                <a:spcPct val="0"/>
              </a:spcBef>
              <a:spcAft>
                <a:spcPct val="0"/>
              </a:spcAft>
              <a:buFont typeface="Arial" panose="020B0604020202020204" pitchFamily="34" charset="0"/>
              <a:buChar char="•"/>
            </a:pPr>
            <a:endParaRPr lang="en-US" altLang="en-US" sz="2400" dirty="0">
              <a:cs typeface="Arial" panose="020B0604020202020204" pitchFamily="34" charset="0"/>
            </a:endParaRPr>
          </a:p>
          <a:p>
            <a:pPr marL="742950" lvl="1" indent="-285750" eaLnBrk="0" fontAlgn="base" hangingPunct="0">
              <a:spcBef>
                <a:spcPct val="0"/>
              </a:spcBef>
              <a:spcAft>
                <a:spcPct val="0"/>
              </a:spcAft>
              <a:buFont typeface="Arial" panose="020B0604020202020204" pitchFamily="34" charset="0"/>
              <a:buChar char="•"/>
            </a:pPr>
            <a:r>
              <a:rPr lang="en-US" altLang="en-US" sz="2400" b="1" dirty="0">
                <a:cs typeface="Arial" panose="020B0604020202020204" pitchFamily="34" charset="0"/>
              </a:rPr>
              <a:t>Infrared sensors</a:t>
            </a:r>
            <a:r>
              <a:rPr lang="en-US" altLang="en-US" sz="2400" dirty="0">
                <a:cs typeface="Arial" panose="020B0604020202020204" pitchFamily="34" charset="0"/>
              </a:rPr>
              <a:t>: Enable night vision and heat detection.</a:t>
            </a:r>
          </a:p>
          <a:p>
            <a:pPr marL="742950" lvl="1" indent="-285750" eaLnBrk="0" fontAlgn="base" hangingPunct="0">
              <a:spcBef>
                <a:spcPct val="0"/>
              </a:spcBef>
              <a:spcAft>
                <a:spcPct val="0"/>
              </a:spcAft>
              <a:buFont typeface="Arial" panose="020B0604020202020204" pitchFamily="34" charset="0"/>
              <a:buChar char="•"/>
            </a:pPr>
            <a:endParaRPr lang="en-US" altLang="en-US" sz="2400" dirty="0">
              <a:cs typeface="Arial" panose="020B0604020202020204" pitchFamily="34" charset="0"/>
            </a:endParaRPr>
          </a:p>
          <a:p>
            <a:pPr marL="742950" lvl="1" indent="-285750" eaLnBrk="0" fontAlgn="base" hangingPunct="0">
              <a:spcBef>
                <a:spcPct val="0"/>
              </a:spcBef>
              <a:spcAft>
                <a:spcPct val="0"/>
              </a:spcAft>
              <a:buFont typeface="Arial" panose="020B0604020202020204" pitchFamily="34" charset="0"/>
              <a:buChar char="•"/>
            </a:pPr>
            <a:r>
              <a:rPr lang="en-US" altLang="en-US" sz="2400" b="1" dirty="0">
                <a:cs typeface="Arial" panose="020B0604020202020204" pitchFamily="34" charset="0"/>
              </a:rPr>
              <a:t>Radar and sonar sensors</a:t>
            </a:r>
            <a:r>
              <a:rPr lang="en-US" altLang="en-US" sz="2400" dirty="0">
                <a:cs typeface="Arial" panose="020B0604020202020204" pitchFamily="34" charset="0"/>
              </a:rPr>
              <a:t>: Assist in surveillance and mapping.</a:t>
            </a:r>
          </a:p>
          <a:p>
            <a:pPr marL="742950" lvl="1" indent="-285750" eaLnBrk="0" fontAlgn="base" hangingPunct="0">
              <a:spcBef>
                <a:spcPct val="0"/>
              </a:spcBef>
              <a:spcAft>
                <a:spcPct val="0"/>
              </a:spcAft>
              <a:buFont typeface="Arial" panose="020B0604020202020204" pitchFamily="34" charset="0"/>
              <a:buChar char="•"/>
            </a:pPr>
            <a:endParaRPr lang="en-US" altLang="en-US" sz="2400" dirty="0">
              <a:cs typeface="Arial" panose="020B0604020202020204" pitchFamily="34" charset="0"/>
            </a:endParaRPr>
          </a:p>
          <a:p>
            <a:pPr marL="742950" lvl="1" indent="-285750" eaLnBrk="0" fontAlgn="base" hangingPunct="0">
              <a:spcBef>
                <a:spcPct val="0"/>
              </a:spcBef>
              <a:spcAft>
                <a:spcPct val="0"/>
              </a:spcAft>
              <a:buFont typeface="Arial" panose="020B0604020202020204" pitchFamily="34" charset="0"/>
              <a:buChar char="•"/>
            </a:pPr>
            <a:r>
              <a:rPr lang="en-US" altLang="en-US" sz="2400" b="1" dirty="0">
                <a:cs typeface="Arial" panose="020B0604020202020204" pitchFamily="34" charset="0"/>
              </a:rPr>
              <a:t>Gyroscopic sensors</a:t>
            </a:r>
            <a:r>
              <a:rPr lang="en-US" altLang="en-US" sz="2400" dirty="0">
                <a:cs typeface="Arial" panose="020B0604020202020204" pitchFamily="34" charset="0"/>
              </a:rPr>
              <a:t>: Stabilize drones and spacecraft.</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62686211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graphicFrame>
        <p:nvGraphicFramePr>
          <p:cNvPr id="2" name="Table 1"/>
          <p:cNvGraphicFramePr>
            <a:graphicFrameLocks noGrp="1"/>
          </p:cNvGraphicFramePr>
          <p:nvPr>
            <p:extLst>
              <p:ext uri="{D42A27DB-BD31-4B8C-83A1-F6EECF244321}">
                <p14:modId xmlns:p14="http://schemas.microsoft.com/office/powerpoint/2010/main" val="774280465"/>
              </p:ext>
            </p:extLst>
          </p:nvPr>
        </p:nvGraphicFramePr>
        <p:xfrm>
          <a:off x="1703540" y="1814250"/>
          <a:ext cx="8956110" cy="2743200"/>
        </p:xfrm>
        <a:graphic>
          <a:graphicData uri="http://schemas.openxmlformats.org/drawingml/2006/table">
            <a:tbl>
              <a:tblPr>
                <a:tableStyleId>{D7AC3CCA-C797-4891-BE02-D94E43425B78}</a:tableStyleId>
              </a:tblPr>
              <a:tblGrid>
                <a:gridCol w="4478055">
                  <a:extLst>
                    <a:ext uri="{9D8B030D-6E8A-4147-A177-3AD203B41FA5}">
                      <a16:colId xmlns:a16="http://schemas.microsoft.com/office/drawing/2014/main" val="1686665302"/>
                    </a:ext>
                  </a:extLst>
                </a:gridCol>
                <a:gridCol w="4478055">
                  <a:extLst>
                    <a:ext uri="{9D8B030D-6E8A-4147-A177-3AD203B41FA5}">
                      <a16:colId xmlns:a16="http://schemas.microsoft.com/office/drawing/2014/main" val="3016015546"/>
                    </a:ext>
                  </a:extLst>
                </a:gridCol>
              </a:tblGrid>
              <a:tr h="0">
                <a:tc>
                  <a:txBody>
                    <a:bodyPr/>
                    <a:lstStyle/>
                    <a:p>
                      <a:r>
                        <a:rPr lang="en-US" sz="2400" b="1" dirty="0"/>
                        <a:t>Mode</a:t>
                      </a:r>
                    </a:p>
                  </a:txBody>
                  <a:tcPr anchor="ctr"/>
                </a:tc>
                <a:tc>
                  <a:txBody>
                    <a:bodyPr/>
                    <a:lstStyle/>
                    <a:p>
                      <a:r>
                        <a:rPr lang="en-US" sz="2400" b="1" dirty="0"/>
                        <a:t>Speed</a:t>
                      </a:r>
                    </a:p>
                  </a:txBody>
                  <a:tcPr anchor="ctr"/>
                </a:tc>
                <a:extLst>
                  <a:ext uri="{0D108BD9-81ED-4DB2-BD59-A6C34878D82A}">
                    <a16:rowId xmlns:a16="http://schemas.microsoft.com/office/drawing/2014/main" val="3987863742"/>
                  </a:ext>
                </a:extLst>
              </a:tr>
              <a:tr h="0">
                <a:tc>
                  <a:txBody>
                    <a:bodyPr/>
                    <a:lstStyle/>
                    <a:p>
                      <a:r>
                        <a:rPr lang="en-US" sz="2400" dirty="0"/>
                        <a:t>Standard</a:t>
                      </a:r>
                    </a:p>
                  </a:txBody>
                  <a:tcPr anchor="ctr"/>
                </a:tc>
                <a:tc>
                  <a:txBody>
                    <a:bodyPr/>
                    <a:lstStyle/>
                    <a:p>
                      <a:r>
                        <a:rPr lang="en-US" sz="2400" dirty="0"/>
                        <a:t>100 kbps</a:t>
                      </a:r>
                    </a:p>
                  </a:txBody>
                  <a:tcPr anchor="ctr"/>
                </a:tc>
                <a:extLst>
                  <a:ext uri="{0D108BD9-81ED-4DB2-BD59-A6C34878D82A}">
                    <a16:rowId xmlns:a16="http://schemas.microsoft.com/office/drawing/2014/main" val="3523127226"/>
                  </a:ext>
                </a:extLst>
              </a:tr>
              <a:tr h="0">
                <a:tc>
                  <a:txBody>
                    <a:bodyPr/>
                    <a:lstStyle/>
                    <a:p>
                      <a:r>
                        <a:rPr lang="en-US" sz="2400"/>
                        <a:t>Fast</a:t>
                      </a:r>
                    </a:p>
                  </a:txBody>
                  <a:tcPr anchor="ctr"/>
                </a:tc>
                <a:tc>
                  <a:txBody>
                    <a:bodyPr/>
                    <a:lstStyle/>
                    <a:p>
                      <a:r>
                        <a:rPr lang="en-US" sz="2400" dirty="0"/>
                        <a:t>400 kbps</a:t>
                      </a:r>
                    </a:p>
                  </a:txBody>
                  <a:tcPr anchor="ctr"/>
                </a:tc>
                <a:extLst>
                  <a:ext uri="{0D108BD9-81ED-4DB2-BD59-A6C34878D82A}">
                    <a16:rowId xmlns:a16="http://schemas.microsoft.com/office/drawing/2014/main" val="3194216468"/>
                  </a:ext>
                </a:extLst>
              </a:tr>
              <a:tr h="0">
                <a:tc>
                  <a:txBody>
                    <a:bodyPr/>
                    <a:lstStyle/>
                    <a:p>
                      <a:r>
                        <a:rPr lang="en-US" sz="2400"/>
                        <a:t>Fast Plus</a:t>
                      </a:r>
                    </a:p>
                  </a:txBody>
                  <a:tcPr anchor="ctr"/>
                </a:tc>
                <a:tc>
                  <a:txBody>
                    <a:bodyPr/>
                    <a:lstStyle/>
                    <a:p>
                      <a:r>
                        <a:rPr lang="en-US" sz="2400" dirty="0"/>
                        <a:t>1 Mbps</a:t>
                      </a:r>
                    </a:p>
                  </a:txBody>
                  <a:tcPr anchor="ctr"/>
                </a:tc>
                <a:extLst>
                  <a:ext uri="{0D108BD9-81ED-4DB2-BD59-A6C34878D82A}">
                    <a16:rowId xmlns:a16="http://schemas.microsoft.com/office/drawing/2014/main" val="3732196358"/>
                  </a:ext>
                </a:extLst>
              </a:tr>
              <a:tr h="0">
                <a:tc>
                  <a:txBody>
                    <a:bodyPr/>
                    <a:lstStyle/>
                    <a:p>
                      <a:r>
                        <a:rPr lang="en-US" sz="2400"/>
                        <a:t>High Speed</a:t>
                      </a:r>
                    </a:p>
                  </a:txBody>
                  <a:tcPr anchor="ctr"/>
                </a:tc>
                <a:tc>
                  <a:txBody>
                    <a:bodyPr/>
                    <a:lstStyle/>
                    <a:p>
                      <a:r>
                        <a:rPr lang="en-US" sz="2400" dirty="0"/>
                        <a:t>3.4 Mbps</a:t>
                      </a:r>
                    </a:p>
                  </a:txBody>
                  <a:tcPr anchor="ctr"/>
                </a:tc>
                <a:extLst>
                  <a:ext uri="{0D108BD9-81ED-4DB2-BD59-A6C34878D82A}">
                    <a16:rowId xmlns:a16="http://schemas.microsoft.com/office/drawing/2014/main" val="2360800970"/>
                  </a:ext>
                </a:extLst>
              </a:tr>
              <a:tr h="0">
                <a:tc>
                  <a:txBody>
                    <a:bodyPr/>
                    <a:lstStyle/>
                    <a:p>
                      <a:r>
                        <a:rPr lang="en-US" sz="2400"/>
                        <a:t>Ultra Fast</a:t>
                      </a:r>
                    </a:p>
                  </a:txBody>
                  <a:tcPr anchor="ctr"/>
                </a:tc>
                <a:tc>
                  <a:txBody>
                    <a:bodyPr/>
                    <a:lstStyle/>
                    <a:p>
                      <a:r>
                        <a:rPr lang="en-US" sz="2400" dirty="0"/>
                        <a:t>5 Mbps (rare)</a:t>
                      </a:r>
                    </a:p>
                  </a:txBody>
                  <a:tcPr anchor="ctr"/>
                </a:tc>
                <a:extLst>
                  <a:ext uri="{0D108BD9-81ED-4DB2-BD59-A6C34878D82A}">
                    <a16:rowId xmlns:a16="http://schemas.microsoft.com/office/drawing/2014/main" val="881723192"/>
                  </a:ext>
                </a:extLst>
              </a:tr>
            </a:tbl>
          </a:graphicData>
        </a:graphic>
      </p:graphicFrame>
      <p:sp>
        <p:nvSpPr>
          <p:cNvPr id="3" name="Rectangle 2"/>
          <p:cNvSpPr/>
          <p:nvPr/>
        </p:nvSpPr>
        <p:spPr>
          <a:xfrm>
            <a:off x="185640" y="633585"/>
            <a:ext cx="2337499" cy="461665"/>
          </a:xfrm>
          <a:prstGeom prst="rect">
            <a:avLst/>
          </a:prstGeom>
        </p:spPr>
        <p:txBody>
          <a:bodyPr wrap="none">
            <a:spAutoFit/>
          </a:bodyPr>
          <a:lstStyle/>
          <a:p>
            <a:r>
              <a:rPr lang="en-US" sz="2400" b="1" dirty="0"/>
              <a:t>I²C Speed Modes</a:t>
            </a:r>
          </a:p>
        </p:txBody>
      </p:sp>
    </p:spTree>
    <p:extLst>
      <p:ext uri="{BB962C8B-B14F-4D97-AF65-F5344CB8AC3E}">
        <p14:creationId xmlns:p14="http://schemas.microsoft.com/office/powerpoint/2010/main" val="118435413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27097" y="600119"/>
            <a:ext cx="11957486" cy="5632311"/>
          </a:xfrm>
          <a:prstGeom prst="rect">
            <a:avLst/>
          </a:prstGeom>
        </p:spPr>
        <p:txBody>
          <a:bodyPr wrap="square">
            <a:spAutoFit/>
          </a:bodyPr>
          <a:lstStyle/>
          <a:p>
            <a:r>
              <a:rPr lang="en-US" sz="2400" b="1" dirty="0"/>
              <a:t>I2C Protocol</a:t>
            </a:r>
          </a:p>
          <a:p>
            <a:endParaRPr lang="en-US" sz="2400" b="1" dirty="0"/>
          </a:p>
          <a:p>
            <a:r>
              <a:rPr lang="en-US" sz="2400" b="1" dirty="0"/>
              <a:t>Advantages</a:t>
            </a:r>
          </a:p>
          <a:p>
            <a:endParaRPr lang="en-US" sz="2400" dirty="0"/>
          </a:p>
          <a:p>
            <a:pPr marL="800100" lvl="1" indent="-342900">
              <a:buFont typeface="Arial" panose="020B0604020202020204" pitchFamily="34" charset="0"/>
              <a:buChar char="•"/>
            </a:pPr>
            <a:r>
              <a:rPr lang="en-US" sz="2400" dirty="0"/>
              <a:t>It supports various master devices. </a:t>
            </a:r>
          </a:p>
          <a:p>
            <a:pPr marL="800100" lvl="1" indent="-342900">
              <a:buFont typeface="Arial" panose="020B0604020202020204" pitchFamily="34" charset="0"/>
              <a:buChar char="•"/>
            </a:pPr>
            <a:r>
              <a:rPr lang="en-US" sz="2400" dirty="0"/>
              <a:t>It offers multi-slave and multi-master communication.</a:t>
            </a:r>
          </a:p>
          <a:p>
            <a:pPr marL="800100" lvl="1" indent="-342900">
              <a:buFont typeface="Arial" panose="020B0604020202020204" pitchFamily="34" charset="0"/>
              <a:buChar char="•"/>
            </a:pPr>
            <a:r>
              <a:rPr lang="en-US" sz="2400" dirty="0"/>
              <a:t>This protocol is flexible and adaptable too.</a:t>
            </a:r>
          </a:p>
          <a:p>
            <a:pPr marL="800100" lvl="1" indent="-342900">
              <a:buFont typeface="Arial" panose="020B0604020202020204" pitchFamily="34" charset="0"/>
              <a:buChar char="•"/>
            </a:pPr>
            <a:endParaRPr lang="en-US" sz="2400" dirty="0"/>
          </a:p>
          <a:p>
            <a:r>
              <a:rPr lang="en-US" sz="2400" b="1" dirty="0"/>
              <a:t>Disadvantages</a:t>
            </a:r>
          </a:p>
          <a:p>
            <a:endParaRPr lang="en-US" sz="2400" dirty="0"/>
          </a:p>
          <a:p>
            <a:pPr marL="800100" lvl="1" indent="-342900">
              <a:buFont typeface="Arial" panose="020B0604020202020204" pitchFamily="34" charset="0"/>
              <a:buChar char="•"/>
            </a:pPr>
            <a:r>
              <a:rPr lang="en-US" sz="2400" dirty="0"/>
              <a:t>I2C is a bit slower protocol because of the need for pull-up resistors.</a:t>
            </a:r>
          </a:p>
          <a:p>
            <a:pPr marL="800100" lvl="1" indent="-342900">
              <a:buFont typeface="Arial" panose="020B0604020202020204" pitchFamily="34" charset="0"/>
              <a:buChar char="•"/>
            </a:pPr>
            <a:r>
              <a:rPr lang="en-US" sz="2400" dirty="0"/>
              <a:t>It takes up more space.</a:t>
            </a:r>
          </a:p>
          <a:p>
            <a:pPr marL="800100" lvl="1" indent="-342900">
              <a:buFont typeface="Arial" panose="020B0604020202020204" pitchFamily="34" charset="0"/>
              <a:buChar char="•"/>
            </a:pPr>
            <a:r>
              <a:rPr lang="en-US" sz="2400" dirty="0"/>
              <a:t>The architecture is more complex with the increasing number of devices.</a:t>
            </a:r>
          </a:p>
          <a:p>
            <a:pPr marL="800100" lvl="1" indent="-342900">
              <a:buFont typeface="Arial" panose="020B0604020202020204" pitchFamily="34" charset="0"/>
              <a:buChar char="•"/>
            </a:pPr>
            <a:r>
              <a:rPr lang="en-US" sz="2400" dirty="0"/>
              <a:t>This protocol is half-duplex, which is quite problematic and requires different devices for complete communication.</a:t>
            </a:r>
            <a:endParaRPr lang="en-US" sz="2400" dirty="0">
              <a:effectLst/>
            </a:endParaRPr>
          </a:p>
        </p:txBody>
      </p:sp>
    </p:spTree>
    <p:extLst>
      <p:ext uri="{BB962C8B-B14F-4D97-AF65-F5344CB8AC3E}">
        <p14:creationId xmlns:p14="http://schemas.microsoft.com/office/powerpoint/2010/main" val="184155165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Tree>
    <p:extLst>
      <p:ext uri="{BB962C8B-B14F-4D97-AF65-F5344CB8AC3E}">
        <p14:creationId xmlns:p14="http://schemas.microsoft.com/office/powerpoint/2010/main" val="39259068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7686" y="580992"/>
            <a:ext cx="11899826" cy="6001643"/>
          </a:xfrm>
          <a:prstGeom prst="rect">
            <a:avLst/>
          </a:prstGeom>
        </p:spPr>
        <p:txBody>
          <a:bodyPr wrap="square">
            <a:spAutoFit/>
          </a:bodyPr>
          <a:lstStyle/>
          <a:p>
            <a:r>
              <a:rPr lang="en-US" sz="2400" b="1" dirty="0"/>
              <a:t>SPI (Serial Peripheral Interface)</a:t>
            </a:r>
          </a:p>
          <a:p>
            <a:endParaRPr lang="en-US" sz="2400" b="1" dirty="0"/>
          </a:p>
          <a:p>
            <a:pPr marL="800100" lvl="1" indent="-342900">
              <a:buFont typeface="Wingdings" panose="05000000000000000000" pitchFamily="2" charset="2"/>
              <a:buChar char="§"/>
            </a:pPr>
            <a:r>
              <a:rPr lang="en-US" sz="2400" dirty="0"/>
              <a:t>SPI is a </a:t>
            </a:r>
            <a:r>
              <a:rPr lang="en-US" sz="2400" b="1" dirty="0"/>
              <a:t>synchronous</a:t>
            </a:r>
            <a:r>
              <a:rPr lang="en-US" sz="2400" dirty="0"/>
              <a:t>, </a:t>
            </a:r>
            <a:r>
              <a:rPr lang="en-US" sz="2400" b="1" dirty="0"/>
              <a:t>full-duplex</a:t>
            </a:r>
            <a:r>
              <a:rPr lang="en-US" sz="2400" dirty="0"/>
              <a:t> serial communication protocol. </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It's often used for short-distance communication, primarily in embedded systems. </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It uses a </a:t>
            </a:r>
            <a:r>
              <a:rPr lang="en-US" sz="2400" b="1" dirty="0"/>
              <a:t>master-slave</a:t>
            </a:r>
            <a:r>
              <a:rPr lang="en-US" sz="2400" dirty="0"/>
              <a:t> architecture and requires </a:t>
            </a:r>
            <a:r>
              <a:rPr lang="en-US" sz="2400" b="1" dirty="0"/>
              <a:t>four wires</a:t>
            </a:r>
            <a:r>
              <a:rPr lang="en-US" sz="2400" dirty="0"/>
              <a:t>:</a:t>
            </a:r>
          </a:p>
          <a:p>
            <a:pPr marL="800100" lvl="1" indent="-342900">
              <a:buFont typeface="Wingdings" panose="05000000000000000000" pitchFamily="2" charset="2"/>
              <a:buChar char="§"/>
            </a:pPr>
            <a:endParaRPr lang="en-US" sz="2400" dirty="0"/>
          </a:p>
          <a:p>
            <a:pPr marL="1257300" lvl="2" indent="-342900">
              <a:buFont typeface="Arial" panose="020B0604020202020204" pitchFamily="34" charset="0"/>
              <a:buChar char="•"/>
            </a:pPr>
            <a:r>
              <a:rPr lang="en-US" sz="2400" dirty="0"/>
              <a:t>SCLK (Serial Clock): The clock signal generated by the master.</a:t>
            </a:r>
          </a:p>
          <a:p>
            <a:pPr marL="1257300" lvl="2" indent="-342900">
              <a:buFont typeface="Arial" panose="020B0604020202020204" pitchFamily="34" charset="0"/>
              <a:buChar char="•"/>
            </a:pPr>
            <a:r>
              <a:rPr lang="en-US" sz="2400" dirty="0"/>
              <a:t>MOSI (Master Out, Slave In): Data from the master to the slave.</a:t>
            </a:r>
          </a:p>
          <a:p>
            <a:pPr marL="1257300" lvl="2" indent="-342900">
              <a:buFont typeface="Arial" panose="020B0604020202020204" pitchFamily="34" charset="0"/>
              <a:buChar char="•"/>
            </a:pPr>
            <a:r>
              <a:rPr lang="en-US" sz="2400" dirty="0"/>
              <a:t>MISO (Master In, Slave Out): Data from the slave to the master.</a:t>
            </a:r>
          </a:p>
          <a:p>
            <a:pPr marL="1257300" lvl="2" indent="-342900">
              <a:buFont typeface="Arial" panose="020B0604020202020204" pitchFamily="34" charset="0"/>
              <a:buChar char="•"/>
            </a:pPr>
            <a:r>
              <a:rPr lang="en-US" sz="2400" dirty="0"/>
              <a:t>SS (Slave Select) or CS (Chip Select): A signal used by the master to enable communication with a specific slave.</a:t>
            </a:r>
          </a:p>
          <a:p>
            <a:pPr marL="1257300" lvl="2" indent="-342900">
              <a:buFont typeface="Arial" panose="020B0604020202020204" pitchFamily="34" charset="0"/>
              <a:buChar char="•"/>
            </a:pPr>
            <a:endParaRPr lang="en-US" sz="2400" dirty="0"/>
          </a:p>
          <a:p>
            <a:r>
              <a:rPr lang="en-US" sz="2400" dirty="0"/>
              <a:t>SPI is faster than I2C and is commonly used for communicating with flash memory, ADC (Analog-to-Digital Converters), DAC (Digital-to-Analog Converters), and SD card modules.</a:t>
            </a:r>
          </a:p>
        </p:txBody>
      </p:sp>
    </p:spTree>
    <p:extLst>
      <p:ext uri="{BB962C8B-B14F-4D97-AF65-F5344CB8AC3E}">
        <p14:creationId xmlns:p14="http://schemas.microsoft.com/office/powerpoint/2010/main" val="25243792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7686" y="568466"/>
            <a:ext cx="11899826" cy="6001643"/>
          </a:xfrm>
          <a:prstGeom prst="rect">
            <a:avLst/>
          </a:prstGeom>
        </p:spPr>
        <p:txBody>
          <a:bodyPr wrap="square">
            <a:spAutoFit/>
          </a:bodyPr>
          <a:lstStyle/>
          <a:p>
            <a:r>
              <a:rPr lang="en-US" sz="2400" b="1" dirty="0"/>
              <a:t>SPI (Serial Peripheral Interface)</a:t>
            </a:r>
          </a:p>
          <a:p>
            <a:endParaRPr lang="en-US" sz="2400" b="1" dirty="0"/>
          </a:p>
          <a:p>
            <a:r>
              <a:rPr lang="en-US" sz="2400" b="1" dirty="0"/>
              <a:t>Key Features</a:t>
            </a:r>
          </a:p>
          <a:p>
            <a:endParaRPr lang="en-US" sz="2400" dirty="0"/>
          </a:p>
          <a:p>
            <a:pPr marL="342900" indent="-342900">
              <a:buFont typeface="Arial" panose="020B0604020202020204" pitchFamily="34" charset="0"/>
              <a:buChar char="•"/>
            </a:pPr>
            <a:r>
              <a:rPr lang="en-US" sz="2400" b="1" dirty="0"/>
              <a:t>Four-wire interface:</a:t>
            </a:r>
            <a:r>
              <a:rPr lang="en-US" sz="2400" dirty="0"/>
              <a:t> SCLK, MOSI, MISO, and SS.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Synchronous:</a:t>
            </a:r>
            <a:r>
              <a:rPr lang="en-US" sz="2400" dirty="0"/>
              <a:t> Uses a shared clock signal.</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Full-duplex:</a:t>
            </a:r>
            <a:r>
              <a:rPr lang="en-US" sz="2400" dirty="0"/>
              <a:t> Data can be sent and received simultaneously.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Single-master, multiple-slaves:</a:t>
            </a:r>
            <a:r>
              <a:rPr lang="en-US" sz="2400" dirty="0"/>
              <a:t> One master communicates with one or more slaves (one at a time using the SS line).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High speed:</a:t>
            </a:r>
            <a:r>
              <a:rPr lang="en-US" sz="2400" dirty="0"/>
              <a:t> Can operate at very high speeds, often in the tens of </a:t>
            </a:r>
            <a:r>
              <a:rPr lang="en-US" sz="2400" dirty="0" err="1"/>
              <a:t>MHz.</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No acknowledgment:</a:t>
            </a:r>
            <a:r>
              <a:rPr lang="en-US" sz="2400" dirty="0"/>
              <a:t> There is no built-in acknowledgment mechanism.</a:t>
            </a:r>
          </a:p>
        </p:txBody>
      </p:sp>
    </p:spTree>
    <p:extLst>
      <p:ext uri="{BB962C8B-B14F-4D97-AF65-F5344CB8AC3E}">
        <p14:creationId xmlns:p14="http://schemas.microsoft.com/office/powerpoint/2010/main" val="311008036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2817528" y="1152396"/>
            <a:ext cx="6775844" cy="5170194"/>
          </a:xfrm>
          <a:prstGeom prst="rect">
            <a:avLst/>
          </a:prstGeom>
        </p:spPr>
      </p:pic>
      <p:sp>
        <p:nvSpPr>
          <p:cNvPr id="3" name="Rectangle 2"/>
          <p:cNvSpPr/>
          <p:nvPr/>
        </p:nvSpPr>
        <p:spPr>
          <a:xfrm>
            <a:off x="163338" y="574179"/>
            <a:ext cx="4143250" cy="461665"/>
          </a:xfrm>
          <a:prstGeom prst="rect">
            <a:avLst/>
          </a:prstGeom>
        </p:spPr>
        <p:txBody>
          <a:bodyPr wrap="none">
            <a:spAutoFit/>
          </a:bodyPr>
          <a:lstStyle/>
          <a:p>
            <a:r>
              <a:rPr lang="en-US" sz="2400" b="1" dirty="0"/>
              <a:t>SPI (Serial Peripheral Interface)</a:t>
            </a:r>
          </a:p>
        </p:txBody>
      </p:sp>
    </p:spTree>
    <p:extLst>
      <p:ext uri="{BB962C8B-B14F-4D97-AF65-F5344CB8AC3E}">
        <p14:creationId xmlns:p14="http://schemas.microsoft.com/office/powerpoint/2010/main" val="13340493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1741118" y="737258"/>
            <a:ext cx="8893479" cy="5588385"/>
          </a:xfrm>
          <a:prstGeom prst="rect">
            <a:avLst/>
          </a:prstGeom>
        </p:spPr>
      </p:pic>
    </p:spTree>
    <p:extLst>
      <p:ext uri="{BB962C8B-B14F-4D97-AF65-F5344CB8AC3E}">
        <p14:creationId xmlns:p14="http://schemas.microsoft.com/office/powerpoint/2010/main" val="195118376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5078" y="644315"/>
            <a:ext cx="11944960" cy="4893647"/>
          </a:xfrm>
          <a:prstGeom prst="rect">
            <a:avLst/>
          </a:prstGeom>
        </p:spPr>
        <p:txBody>
          <a:bodyPr wrap="square">
            <a:spAutoFit/>
          </a:bodyPr>
          <a:lstStyle/>
          <a:p>
            <a:r>
              <a:rPr lang="en-US" sz="2400" b="1" dirty="0"/>
              <a:t>Communication process</a:t>
            </a:r>
          </a:p>
          <a:p>
            <a:endParaRPr lang="en-US" sz="2400" b="1" dirty="0"/>
          </a:p>
          <a:p>
            <a:pPr marL="800100" lvl="1" indent="-342900">
              <a:buFont typeface="Wingdings" panose="05000000000000000000" pitchFamily="2" charset="2"/>
              <a:buChar char="§"/>
            </a:pPr>
            <a:r>
              <a:rPr lang="en-US" sz="2400" dirty="0"/>
              <a:t>The master device pulls the </a:t>
            </a:r>
            <a:r>
              <a:rPr lang="en-US" sz="2400" b="1" dirty="0"/>
              <a:t>SS line</a:t>
            </a:r>
            <a:r>
              <a:rPr lang="en-US" sz="2400" dirty="0"/>
              <a:t> for the desired slave low to select it.</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The master generates the clock signal on the </a:t>
            </a:r>
            <a:r>
              <a:rPr lang="en-US" sz="2400" b="1" dirty="0"/>
              <a:t>SCLK</a:t>
            </a:r>
            <a:r>
              <a:rPr lang="en-US" sz="2400" dirty="0"/>
              <a:t> line.</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Simultaneously, the master sends data on the </a:t>
            </a:r>
            <a:r>
              <a:rPr lang="en-US" sz="2400" b="1" dirty="0"/>
              <a:t>MOSI</a:t>
            </a:r>
            <a:r>
              <a:rPr lang="en-US" sz="2400" dirty="0"/>
              <a:t> line, and the selected slave sends data back on the </a:t>
            </a:r>
            <a:r>
              <a:rPr lang="en-US" sz="2400" b="1" dirty="0"/>
              <a:t>MISO</a:t>
            </a:r>
            <a:r>
              <a:rPr lang="en-US" sz="2400" dirty="0"/>
              <a:t> line. This is the </a:t>
            </a:r>
            <a:r>
              <a:rPr lang="en-US" sz="2400" b="1" dirty="0"/>
              <a:t>full-duplex</a:t>
            </a:r>
            <a:r>
              <a:rPr lang="en-US" sz="2400" dirty="0"/>
              <a:t> nature of SPI, as data can be sent and received at the same time.</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Data is transferred bit by bit, synchronized with the SCLK.</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After the transfer is complete, the master pulls the SS line high to deselect the slave.</a:t>
            </a:r>
          </a:p>
        </p:txBody>
      </p:sp>
    </p:spTree>
    <p:extLst>
      <p:ext uri="{BB962C8B-B14F-4D97-AF65-F5344CB8AC3E}">
        <p14:creationId xmlns:p14="http://schemas.microsoft.com/office/powerpoint/2010/main" val="133985131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7626" y="605311"/>
            <a:ext cx="11887300" cy="5262979"/>
          </a:xfrm>
          <a:prstGeom prst="rect">
            <a:avLst/>
          </a:prstGeom>
        </p:spPr>
        <p:txBody>
          <a:bodyPr wrap="square">
            <a:spAutoFit/>
          </a:bodyPr>
          <a:lstStyle/>
          <a:p>
            <a:r>
              <a:rPr lang="en-US" sz="2400" b="1" dirty="0"/>
              <a:t>Characteristics</a:t>
            </a:r>
          </a:p>
          <a:p>
            <a:endParaRPr lang="en-US" sz="2400" b="1" dirty="0"/>
          </a:p>
          <a:p>
            <a:pPr marL="800100" lvl="1" indent="-342900">
              <a:buFont typeface="Wingdings" panose="05000000000000000000" pitchFamily="2" charset="2"/>
              <a:buChar char="§"/>
            </a:pPr>
            <a:r>
              <a:rPr lang="en-US" sz="2400" b="1" dirty="0"/>
              <a:t>High Speed:</a:t>
            </a:r>
            <a:r>
              <a:rPr lang="en-US" sz="2400" dirty="0"/>
              <a:t> SPI is significantly faster than protocols like I²C because it doesn't have the overhead of addressing and acknowledgments. It can reach speeds in the tens of </a:t>
            </a:r>
            <a:r>
              <a:rPr lang="en-US" sz="2400" dirty="0" err="1"/>
              <a:t>MHz.</a:t>
            </a:r>
            <a:endParaRPr lang="en-US" sz="2400" dirty="0"/>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b="1" dirty="0"/>
              <a:t>Full-Duplex:</a:t>
            </a:r>
            <a:r>
              <a:rPr lang="en-US" sz="2400" dirty="0"/>
              <a:t> Data can be sent and received at the same time, increasing throughput.</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b="1" dirty="0"/>
              <a:t>Simple:</a:t>
            </a:r>
            <a:r>
              <a:rPr lang="en-US" sz="2400" dirty="0"/>
              <a:t> The protocol is very simple with no complex addressing or arbitration logic.</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b="1" dirty="0"/>
              <a:t>Single Master:</a:t>
            </a:r>
            <a:r>
              <a:rPr lang="en-US" sz="2400" dirty="0"/>
              <a:t> The bus can only have one master, though it can communicate with multiple slaves.</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b="1" dirty="0"/>
              <a:t>More Wires:</a:t>
            </a:r>
            <a:r>
              <a:rPr lang="en-US" sz="2400" dirty="0"/>
              <a:t> A major drawback is the need for a dedicated Slave Select line for each slave, which increases the number of required wires as more devices are added.</a:t>
            </a:r>
          </a:p>
        </p:txBody>
      </p:sp>
    </p:spTree>
    <p:extLst>
      <p:ext uri="{BB962C8B-B14F-4D97-AF65-F5344CB8AC3E}">
        <p14:creationId xmlns:p14="http://schemas.microsoft.com/office/powerpoint/2010/main" val="40676561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2086" y="586358"/>
            <a:ext cx="11950478" cy="5632311"/>
          </a:xfrm>
          <a:prstGeom prst="rect">
            <a:avLst/>
          </a:prstGeom>
        </p:spPr>
        <p:txBody>
          <a:bodyPr wrap="square">
            <a:spAutoFit/>
          </a:bodyPr>
          <a:lstStyle/>
          <a:p>
            <a:r>
              <a:rPr lang="en-US" sz="2400" b="1" dirty="0"/>
              <a:t>SPI Protocol Operating Modes</a:t>
            </a:r>
          </a:p>
          <a:p>
            <a:endParaRPr lang="en-US" sz="2400" dirty="0"/>
          </a:p>
          <a:p>
            <a:r>
              <a:rPr lang="en-US" sz="2400" dirty="0"/>
              <a:t>The SPI protocol can operate in various modes, including:</a:t>
            </a:r>
          </a:p>
          <a:p>
            <a:endParaRPr lang="en-US" sz="2400" dirty="0"/>
          </a:p>
          <a:p>
            <a:pPr marL="800100" lvl="1" indent="-342900">
              <a:buFont typeface="Wingdings" panose="05000000000000000000" pitchFamily="2" charset="2"/>
              <a:buChar char="§"/>
            </a:pPr>
            <a:r>
              <a:rPr lang="en-US" sz="2400" b="1" dirty="0"/>
              <a:t>Mode 0</a:t>
            </a:r>
            <a:r>
              <a:rPr lang="en-US" sz="2400" dirty="0"/>
              <a:t>: In Mode 0, the clock signal is low when idle, and data is sampled on the rising edge of the clock signal.</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b="1" dirty="0"/>
              <a:t>Mode 1</a:t>
            </a:r>
            <a:r>
              <a:rPr lang="en-US" sz="2400" dirty="0"/>
              <a:t>: In Mode 1, the clock signal is low when idle, and data is sampled on the falling edge of the clock signal.</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b="1" dirty="0"/>
              <a:t>Mode 2</a:t>
            </a:r>
            <a:r>
              <a:rPr lang="en-US" sz="2400" dirty="0"/>
              <a:t>: In Mode 2, the clock signal is high when idle, and data is sampled on the falling edge of the clock signal.</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b="1" dirty="0"/>
              <a:t>Mode 3</a:t>
            </a:r>
            <a:r>
              <a:rPr lang="en-US" sz="2400" dirty="0"/>
              <a:t>: In Mode 3, the clock signal is high when idle, and data is sampled on the rising edge of the clock signal.</a:t>
            </a:r>
          </a:p>
        </p:txBody>
      </p:sp>
    </p:spTree>
    <p:extLst>
      <p:ext uri="{BB962C8B-B14F-4D97-AF65-F5344CB8AC3E}">
        <p14:creationId xmlns:p14="http://schemas.microsoft.com/office/powerpoint/2010/main" val="1371590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9" name="Picture 8"/>
          <p:cNvPicPr>
            <a:picLocks noChangeAspect="1"/>
          </p:cNvPicPr>
          <p:nvPr/>
        </p:nvPicPr>
        <p:blipFill>
          <a:blip r:embed="rId3"/>
          <a:stretch>
            <a:fillRect/>
          </a:stretch>
        </p:blipFill>
        <p:spPr>
          <a:xfrm>
            <a:off x="2555308" y="503446"/>
            <a:ext cx="7152033" cy="5985389"/>
          </a:xfrm>
          <a:prstGeom prst="rect">
            <a:avLst/>
          </a:prstGeom>
        </p:spPr>
      </p:pic>
      <p:sp>
        <p:nvSpPr>
          <p:cNvPr id="10" name="Rectangle 9"/>
          <p:cNvSpPr/>
          <p:nvPr/>
        </p:nvSpPr>
        <p:spPr>
          <a:xfrm>
            <a:off x="142329" y="638920"/>
            <a:ext cx="3320140" cy="461665"/>
          </a:xfrm>
          <a:prstGeom prst="rect">
            <a:avLst/>
          </a:prstGeom>
        </p:spPr>
        <p:txBody>
          <a:bodyPr wrap="none">
            <a:spAutoFit/>
          </a:bodyPr>
          <a:lstStyle/>
          <a:p>
            <a:r>
              <a:rPr lang="en-US" sz="2400" b="1" dirty="0">
                <a:ea typeface="Calibri" panose="020F0502020204030204" pitchFamily="34" charset="0"/>
              </a:rPr>
              <a:t>Classification of Sensors </a:t>
            </a:r>
            <a:endParaRPr lang="en-US" sz="2400" b="1" dirty="0"/>
          </a:p>
        </p:txBody>
      </p:sp>
    </p:spTree>
    <p:extLst>
      <p:ext uri="{BB962C8B-B14F-4D97-AF65-F5344CB8AC3E}">
        <p14:creationId xmlns:p14="http://schemas.microsoft.com/office/powerpoint/2010/main" val="243174463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6910" y="614271"/>
            <a:ext cx="11920602" cy="5632311"/>
          </a:xfrm>
          <a:prstGeom prst="rect">
            <a:avLst/>
          </a:prstGeom>
        </p:spPr>
        <p:txBody>
          <a:bodyPr wrap="square">
            <a:spAutoFit/>
          </a:bodyPr>
          <a:lstStyle/>
          <a:p>
            <a:r>
              <a:rPr lang="en-US" sz="2400" b="1" dirty="0"/>
              <a:t>SPI Protocol</a:t>
            </a:r>
          </a:p>
          <a:p>
            <a:endParaRPr lang="en-US" sz="2400" b="1" dirty="0"/>
          </a:p>
          <a:p>
            <a:r>
              <a:rPr lang="en-US" sz="2400" b="1" dirty="0"/>
              <a:t>Advantages</a:t>
            </a:r>
          </a:p>
          <a:p>
            <a:endParaRPr lang="en-US" sz="2400" dirty="0"/>
          </a:p>
          <a:p>
            <a:pPr marL="800100" lvl="1" indent="-342900">
              <a:buFont typeface="Arial" panose="020B0604020202020204" pitchFamily="34" charset="0"/>
              <a:buChar char="•"/>
            </a:pPr>
            <a:r>
              <a:rPr lang="en-US" sz="2400" dirty="0"/>
              <a:t>Supports full duplex communication.</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Simple and fast data transmission rate.</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Offers simple software implications.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No, start and stop bits allow continuous data transmission with no interruptions.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MOSI and MISO allow simultaneous data send and receive operations.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The use of a master clock doesn't require precious oscillators.</a:t>
            </a:r>
          </a:p>
        </p:txBody>
      </p:sp>
    </p:spTree>
    <p:extLst>
      <p:ext uri="{BB962C8B-B14F-4D97-AF65-F5344CB8AC3E}">
        <p14:creationId xmlns:p14="http://schemas.microsoft.com/office/powerpoint/2010/main" val="150858262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6910" y="589219"/>
            <a:ext cx="11920602" cy="4893647"/>
          </a:xfrm>
          <a:prstGeom prst="rect">
            <a:avLst/>
          </a:prstGeom>
        </p:spPr>
        <p:txBody>
          <a:bodyPr wrap="square">
            <a:spAutoFit/>
          </a:bodyPr>
          <a:lstStyle/>
          <a:p>
            <a:r>
              <a:rPr lang="en-US" sz="2400" b="1" dirty="0"/>
              <a:t>SPI Protocol</a:t>
            </a:r>
          </a:p>
          <a:p>
            <a:endParaRPr lang="en-US" sz="2400" dirty="0"/>
          </a:p>
          <a:p>
            <a:r>
              <a:rPr lang="en-US" sz="2400" b="1" dirty="0"/>
              <a:t>Disadvantages</a:t>
            </a:r>
          </a:p>
          <a:p>
            <a:endParaRPr lang="en-US" sz="2400" dirty="0"/>
          </a:p>
          <a:p>
            <a:pPr marL="800100" lvl="1" indent="-342900">
              <a:buFont typeface="Arial" panose="020B0604020202020204" pitchFamily="34" charset="0"/>
              <a:buChar char="•"/>
            </a:pPr>
            <a:r>
              <a:rPr lang="en-US" sz="2400" dirty="0"/>
              <a:t>More use of slave devices complicates the wiring.</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It has a single master device.</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Limits the number of slave's devices to connect with the Master.</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No error check mechanism.</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Don't have an acknowledgment line of data receiving a message.</a:t>
            </a:r>
            <a:endParaRPr lang="en-US" sz="2400" dirty="0">
              <a:effectLst/>
            </a:endParaRPr>
          </a:p>
        </p:txBody>
      </p:sp>
    </p:spTree>
    <p:extLst>
      <p:ext uri="{BB962C8B-B14F-4D97-AF65-F5344CB8AC3E}">
        <p14:creationId xmlns:p14="http://schemas.microsoft.com/office/powerpoint/2010/main" val="23793812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52350" y="598892"/>
            <a:ext cx="11887300" cy="6001643"/>
          </a:xfrm>
          <a:prstGeom prst="rect">
            <a:avLst/>
          </a:prstGeom>
        </p:spPr>
        <p:txBody>
          <a:bodyPr wrap="square">
            <a:spAutoFit/>
          </a:bodyPr>
          <a:lstStyle/>
          <a:p>
            <a:r>
              <a:rPr lang="en-US" sz="2400" b="1" dirty="0"/>
              <a:t>UART (Universal Asynchronous Receiver/Transmitter)</a:t>
            </a:r>
          </a:p>
          <a:p>
            <a:endParaRPr lang="en-US" sz="2400" b="1" dirty="0"/>
          </a:p>
          <a:p>
            <a:pPr marL="800100" lvl="1" indent="-342900">
              <a:buFont typeface="Wingdings" panose="05000000000000000000" pitchFamily="2" charset="2"/>
              <a:buChar char="§"/>
            </a:pPr>
            <a:r>
              <a:rPr lang="en-US" sz="2400" dirty="0"/>
              <a:t>UART is an </a:t>
            </a:r>
            <a:r>
              <a:rPr lang="en-US" sz="2400" b="1" dirty="0"/>
              <a:t>asynchronous</a:t>
            </a:r>
            <a:r>
              <a:rPr lang="en-US" sz="2400" dirty="0"/>
              <a:t> communication protocol, meaning it doesn't use a clock signal to synchronize the sender and receiver. Instead, it relies on both devices having a pre-agreed </a:t>
            </a:r>
            <a:r>
              <a:rPr lang="en-US" sz="2400" b="1" dirty="0"/>
              <a:t>baud rate</a:t>
            </a:r>
            <a:r>
              <a:rPr lang="en-US" sz="2400" dirty="0"/>
              <a:t> (the rate at which data is transmitted). </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It's a </a:t>
            </a:r>
            <a:r>
              <a:rPr lang="en-US" sz="2400" b="1" dirty="0"/>
              <a:t>point-to-point</a:t>
            </a:r>
            <a:r>
              <a:rPr lang="en-US" sz="2400" dirty="0"/>
              <a:t> protocol, meaning it's primarily used for communication between two devices.</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 It uses </a:t>
            </a:r>
            <a:r>
              <a:rPr lang="en-US" sz="2400" b="1" dirty="0"/>
              <a:t>two wires</a:t>
            </a:r>
            <a:r>
              <a:rPr lang="en-US" sz="2400" dirty="0"/>
              <a:t>:</a:t>
            </a:r>
          </a:p>
          <a:p>
            <a:pPr marL="800100" lvl="1" indent="-342900">
              <a:buFont typeface="Wingdings" panose="05000000000000000000" pitchFamily="2" charset="2"/>
              <a:buChar char="§"/>
            </a:pPr>
            <a:endParaRPr lang="en-US" sz="2400" dirty="0"/>
          </a:p>
          <a:p>
            <a:pPr marL="1257300" lvl="2" indent="-342900">
              <a:buFont typeface="Arial" panose="020B0604020202020204" pitchFamily="34" charset="0"/>
              <a:buChar char="•"/>
            </a:pPr>
            <a:r>
              <a:rPr lang="en-US" sz="2400" dirty="0"/>
              <a:t>TX (Transmitter): The line used for sending data.</a:t>
            </a:r>
          </a:p>
          <a:p>
            <a:pPr marL="1257300" lvl="2" indent="-342900">
              <a:buFont typeface="Arial" panose="020B0604020202020204" pitchFamily="34" charset="0"/>
              <a:buChar char="•"/>
            </a:pPr>
            <a:r>
              <a:rPr lang="en-US" sz="2400" dirty="0"/>
              <a:t>RX (Receiver): The line used for receiving data.</a:t>
            </a:r>
          </a:p>
          <a:p>
            <a:pPr marL="1257300" lvl="2" indent="-342900">
              <a:buFont typeface="Arial" panose="020B0604020202020204" pitchFamily="34" charset="0"/>
              <a:buChar char="•"/>
            </a:pPr>
            <a:endParaRPr lang="en-US" sz="2400" dirty="0"/>
          </a:p>
          <a:p>
            <a:pPr marL="800100" lvl="1" indent="-342900">
              <a:buFont typeface="Wingdings" panose="05000000000000000000" pitchFamily="2" charset="2"/>
              <a:buChar char="§"/>
            </a:pPr>
            <a:r>
              <a:rPr lang="en-US" sz="2400" dirty="0"/>
              <a:t>UART is widely used for communication between a microcontroller and a computer (via a USB-to-serial converter), GPS modules, Bluetooth modules, and other peripherals.</a:t>
            </a:r>
          </a:p>
        </p:txBody>
      </p:sp>
    </p:spTree>
    <p:extLst>
      <p:ext uri="{BB962C8B-B14F-4D97-AF65-F5344CB8AC3E}">
        <p14:creationId xmlns:p14="http://schemas.microsoft.com/office/powerpoint/2010/main" val="14554355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2555308" y="1578279"/>
            <a:ext cx="6696114" cy="3770334"/>
          </a:xfrm>
          <a:prstGeom prst="rect">
            <a:avLst/>
          </a:prstGeom>
        </p:spPr>
      </p:pic>
      <p:sp>
        <p:nvSpPr>
          <p:cNvPr id="3" name="Rectangle 2"/>
          <p:cNvSpPr/>
          <p:nvPr/>
        </p:nvSpPr>
        <p:spPr>
          <a:xfrm>
            <a:off x="119035" y="595187"/>
            <a:ext cx="6978642" cy="461665"/>
          </a:xfrm>
          <a:prstGeom prst="rect">
            <a:avLst/>
          </a:prstGeom>
        </p:spPr>
        <p:txBody>
          <a:bodyPr wrap="none">
            <a:spAutoFit/>
          </a:bodyPr>
          <a:lstStyle/>
          <a:p>
            <a:r>
              <a:rPr lang="en-US" sz="2400" b="1" dirty="0"/>
              <a:t>UART (Universal Asynchronous Receiver/Transmitter)</a:t>
            </a:r>
          </a:p>
        </p:txBody>
      </p:sp>
    </p:spTree>
    <p:extLst>
      <p:ext uri="{BB962C8B-B14F-4D97-AF65-F5344CB8AC3E}">
        <p14:creationId xmlns:p14="http://schemas.microsoft.com/office/powerpoint/2010/main" val="26490578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0130" y="598884"/>
            <a:ext cx="11919908" cy="3416320"/>
          </a:xfrm>
          <a:prstGeom prst="rect">
            <a:avLst/>
          </a:prstGeom>
        </p:spPr>
        <p:txBody>
          <a:bodyPr wrap="square">
            <a:spAutoFit/>
          </a:bodyPr>
          <a:lstStyle/>
          <a:p>
            <a:r>
              <a:rPr lang="en-US" sz="2400" b="1" dirty="0"/>
              <a:t>UART works in three various ways </a:t>
            </a:r>
          </a:p>
          <a:p>
            <a:endParaRPr lang="en-US" sz="2400" b="1" dirty="0"/>
          </a:p>
          <a:p>
            <a:pPr marL="800100" lvl="1" indent="-342900">
              <a:buFont typeface="Wingdings" panose="05000000000000000000" pitchFamily="2" charset="2"/>
              <a:buChar char="§"/>
            </a:pPr>
            <a:r>
              <a:rPr lang="en-US" sz="2400" b="1" dirty="0"/>
              <a:t>Simplex: </a:t>
            </a:r>
            <a:r>
              <a:rPr lang="en-US" sz="2400" dirty="0"/>
              <a:t>In a simplex system, data is transmitted in only one direction.</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b="1" dirty="0"/>
              <a:t>Half-duplex: </a:t>
            </a:r>
            <a:r>
              <a:rPr lang="en-US" sz="2400" dirty="0"/>
              <a:t>In a half-duplex system, data is transmitted in both directions but not simultaneously.</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b="1" dirty="0"/>
              <a:t>Full-duplex: </a:t>
            </a:r>
            <a:r>
              <a:rPr lang="en-US" sz="2400" dirty="0"/>
              <a:t>In a full-duplex system, data is simultaneously transmitted in both directions.</a:t>
            </a:r>
            <a:endParaRPr lang="en-US" sz="2400" dirty="0">
              <a:effectLst/>
            </a:endParaRPr>
          </a:p>
        </p:txBody>
      </p:sp>
    </p:spTree>
    <p:extLst>
      <p:ext uri="{BB962C8B-B14F-4D97-AF65-F5344CB8AC3E}">
        <p14:creationId xmlns:p14="http://schemas.microsoft.com/office/powerpoint/2010/main" val="19952577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67014" y="611410"/>
            <a:ext cx="11870498" cy="5632311"/>
          </a:xfrm>
          <a:prstGeom prst="rect">
            <a:avLst/>
          </a:prstGeom>
        </p:spPr>
        <p:txBody>
          <a:bodyPr wrap="square">
            <a:spAutoFit/>
          </a:bodyPr>
          <a:lstStyle/>
          <a:p>
            <a:r>
              <a:rPr lang="en-US" sz="2400" b="1" dirty="0"/>
              <a:t>Communication process</a:t>
            </a:r>
          </a:p>
          <a:p>
            <a:endParaRPr lang="en-US" sz="2400" b="1" dirty="0"/>
          </a:p>
          <a:p>
            <a:r>
              <a:rPr lang="en-US" sz="2400" dirty="0"/>
              <a:t>The data is sent in packets or frames, which consist of:</a:t>
            </a:r>
          </a:p>
          <a:p>
            <a:endParaRPr lang="en-US" sz="2400" dirty="0"/>
          </a:p>
          <a:p>
            <a:pPr marL="800100" lvl="1" indent="-342900">
              <a:buFont typeface="Wingdings" panose="05000000000000000000" pitchFamily="2" charset="2"/>
              <a:buChar char="§"/>
            </a:pPr>
            <a:r>
              <a:rPr lang="en-US" sz="2400" b="1" dirty="0"/>
              <a:t>Start Bit:</a:t>
            </a:r>
            <a:r>
              <a:rPr lang="en-US" sz="2400" dirty="0"/>
              <a:t> A single bit that signals the beginning of a new data frame. It is a transition from a high voltage level to a low voltage level.</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b="1" dirty="0"/>
              <a:t>Data Bits:</a:t>
            </a:r>
            <a:r>
              <a:rPr lang="en-US" sz="2400" dirty="0"/>
              <a:t> The actual data being transmitted, typically 5 to 9 bits long. The least significant bit (LSB) is usually sent first.</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b="1" dirty="0"/>
              <a:t>Parity Bit (Optional):</a:t>
            </a:r>
            <a:r>
              <a:rPr lang="en-US" sz="2400" dirty="0"/>
              <a:t> An optional bit used for error checking. It helps the receiver detect if a single bit has been corrupted during transmission.</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b="1" dirty="0"/>
              <a:t>Stop Bit(s):</a:t>
            </a:r>
            <a:r>
              <a:rPr lang="en-US" sz="2400" dirty="0"/>
              <a:t> One or two bits that signal the end of the data frame. They are a transition back to a high voltage level.</a:t>
            </a:r>
          </a:p>
        </p:txBody>
      </p:sp>
    </p:spTree>
    <p:extLst>
      <p:ext uri="{BB962C8B-B14F-4D97-AF65-F5344CB8AC3E}">
        <p14:creationId xmlns:p14="http://schemas.microsoft.com/office/powerpoint/2010/main" val="303915186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3" name="Rectangle 2"/>
          <p:cNvSpPr/>
          <p:nvPr/>
        </p:nvSpPr>
        <p:spPr>
          <a:xfrm>
            <a:off x="117602" y="593498"/>
            <a:ext cx="11944961" cy="5262979"/>
          </a:xfrm>
          <a:prstGeom prst="rect">
            <a:avLst/>
          </a:prstGeom>
        </p:spPr>
        <p:txBody>
          <a:bodyPr wrap="square">
            <a:spAutoFit/>
          </a:bodyPr>
          <a:lstStyle/>
          <a:p>
            <a:r>
              <a:rPr lang="en-US" sz="2400" b="1" dirty="0"/>
              <a:t>Characteristics</a:t>
            </a:r>
          </a:p>
          <a:p>
            <a:endParaRPr lang="en-US" sz="2400" b="1" dirty="0"/>
          </a:p>
          <a:p>
            <a:pPr marL="800100" lvl="1" indent="-342900">
              <a:buFont typeface="Wingdings" panose="05000000000000000000" pitchFamily="2" charset="2"/>
              <a:buChar char="§"/>
            </a:pPr>
            <a:r>
              <a:rPr lang="en-US" sz="2400" b="1" dirty="0"/>
              <a:t>Asynchronous:</a:t>
            </a:r>
            <a:r>
              <a:rPr lang="en-US" sz="2400" dirty="0"/>
              <a:t> No clock signal is needed, which simplifies the wiring. However, both devices must agree on the same baud rate.</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b="1" dirty="0"/>
              <a:t>Full-Duplex:</a:t>
            </a:r>
            <a:r>
              <a:rPr lang="en-US" sz="2400" dirty="0"/>
              <a:t> UART allows for simultaneous two-way communication since it has separate transmit and receive lines.</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b="1" dirty="0"/>
              <a:t>Simple:</a:t>
            </a:r>
            <a:r>
              <a:rPr lang="en-US" sz="2400" dirty="0"/>
              <a:t> The protocol is straightforward to implement and requires minimal hardware overhead.</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b="1" dirty="0"/>
              <a:t>Limited:</a:t>
            </a:r>
            <a:r>
              <a:rPr lang="en-US" sz="2400" dirty="0"/>
              <a:t> UART is generally used for point-to-point communication between two devices and is not suitable for multi-master or multi-slave configurations like I²C or SPI. Its speed is also much lower than SPI.</a:t>
            </a:r>
          </a:p>
        </p:txBody>
      </p:sp>
    </p:spTree>
    <p:extLst>
      <p:ext uri="{BB962C8B-B14F-4D97-AF65-F5344CB8AC3E}">
        <p14:creationId xmlns:p14="http://schemas.microsoft.com/office/powerpoint/2010/main" val="5064334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52350" y="586366"/>
            <a:ext cx="11887300" cy="6001643"/>
          </a:xfrm>
          <a:prstGeom prst="rect">
            <a:avLst/>
          </a:prstGeom>
        </p:spPr>
        <p:txBody>
          <a:bodyPr wrap="square">
            <a:spAutoFit/>
          </a:bodyPr>
          <a:lstStyle/>
          <a:p>
            <a:r>
              <a:rPr lang="en-US" sz="2400" b="1" dirty="0"/>
              <a:t>UART (Universal Asynchronous Receiver/Transmitter)</a:t>
            </a:r>
          </a:p>
          <a:p>
            <a:endParaRPr lang="en-US" sz="2400" b="1" dirty="0"/>
          </a:p>
          <a:p>
            <a:r>
              <a:rPr lang="en-US" sz="2400" b="1" dirty="0"/>
              <a:t>Key Features</a:t>
            </a:r>
          </a:p>
          <a:p>
            <a:endParaRPr lang="en-US" sz="2400" dirty="0"/>
          </a:p>
          <a:p>
            <a:pPr marL="342900" indent="-342900">
              <a:buFont typeface="Wingdings" panose="05000000000000000000" pitchFamily="2" charset="2"/>
              <a:buChar char="§"/>
            </a:pPr>
            <a:r>
              <a:rPr lang="en-US" sz="2400" b="1" dirty="0"/>
              <a:t>Two-wire interface:</a:t>
            </a:r>
            <a:r>
              <a:rPr lang="en-US" sz="2400" dirty="0"/>
              <a:t> TX and RX.</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b="1" dirty="0"/>
              <a:t>Asynchronous:</a:t>
            </a:r>
            <a:r>
              <a:rPr lang="en-US" sz="2400" dirty="0"/>
              <a:t> No shared clock signal.</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b="1" dirty="0"/>
              <a:t>Half-duplex:</a:t>
            </a:r>
            <a:r>
              <a:rPr lang="en-US" sz="2400" dirty="0"/>
              <a:t> Data is sent in one direction at a time (unless both devices can transmit and receive simultaneously).</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b="1" dirty="0"/>
              <a:t>Point-to-point:</a:t>
            </a:r>
            <a:r>
              <a:rPr lang="en-US" sz="2400" dirty="0"/>
              <a:t> Typically used for one-to-one communication.</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b="1" dirty="0"/>
              <a:t>Variable speed:</a:t>
            </a:r>
            <a:r>
              <a:rPr lang="en-US" sz="2400" dirty="0"/>
              <a:t> The baud rate must be set identically on both the transmitter and receiver.</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b="1" dirty="0"/>
              <a:t>Data framing:</a:t>
            </a:r>
            <a:r>
              <a:rPr lang="en-US" sz="2400" dirty="0"/>
              <a:t> Each byte of data is framed with a start bit and a stop bit for synchronization.</a:t>
            </a:r>
          </a:p>
        </p:txBody>
      </p:sp>
    </p:spTree>
    <p:extLst>
      <p:ext uri="{BB962C8B-B14F-4D97-AF65-F5344CB8AC3E}">
        <p14:creationId xmlns:p14="http://schemas.microsoft.com/office/powerpoint/2010/main" val="139103628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7604" y="617837"/>
            <a:ext cx="11932434" cy="5632311"/>
          </a:xfrm>
          <a:prstGeom prst="rect">
            <a:avLst/>
          </a:prstGeom>
        </p:spPr>
        <p:txBody>
          <a:bodyPr wrap="square">
            <a:spAutoFit/>
          </a:bodyPr>
          <a:lstStyle/>
          <a:p>
            <a:r>
              <a:rPr lang="en-US" sz="2400" b="1" dirty="0"/>
              <a:t>UART Protocols</a:t>
            </a:r>
          </a:p>
          <a:p>
            <a:endParaRPr lang="en-US" sz="2400" b="1" dirty="0"/>
          </a:p>
          <a:p>
            <a:r>
              <a:rPr lang="en-US" sz="2400" b="1" dirty="0"/>
              <a:t>Advantages</a:t>
            </a:r>
          </a:p>
          <a:p>
            <a:endParaRPr lang="en-US" sz="2400" dirty="0"/>
          </a:p>
          <a:p>
            <a:pPr marL="800100" lvl="1" indent="-342900">
              <a:buFont typeface="Arial" panose="020B0604020202020204" pitchFamily="34" charset="0"/>
              <a:buChar char="•"/>
            </a:pPr>
            <a:r>
              <a:rPr lang="en-US" sz="2400" dirty="0"/>
              <a:t>It only uses two lines or wires helping to clean circuitry</a:t>
            </a:r>
          </a:p>
          <a:p>
            <a:pPr marL="800100" lvl="1" indent="-342900">
              <a:buFont typeface="Arial" panose="020B0604020202020204" pitchFamily="34" charset="0"/>
              <a:buChar char="•"/>
            </a:pPr>
            <a:r>
              <a:rPr lang="en-US" sz="2400" dirty="0"/>
              <a:t>It doesn't require a clock signal.</a:t>
            </a:r>
          </a:p>
          <a:p>
            <a:pPr marL="800100" lvl="1" indent="-342900">
              <a:buFont typeface="Arial" panose="020B0604020202020204" pitchFamily="34" charset="0"/>
              <a:buChar char="•"/>
            </a:pPr>
            <a:r>
              <a:rPr lang="en-US" sz="2400" dirty="0"/>
              <a:t>It has a parity bit for error checking.</a:t>
            </a:r>
          </a:p>
          <a:p>
            <a:pPr marL="800100" lvl="1" indent="-342900">
              <a:buFont typeface="Arial" panose="020B0604020202020204" pitchFamily="34" charset="0"/>
              <a:buChar char="•"/>
            </a:pPr>
            <a:r>
              <a:rPr lang="en-US" sz="2400" dirty="0"/>
              <a:t>It is an easy and widely used method of communication.</a:t>
            </a:r>
          </a:p>
          <a:p>
            <a:pPr marL="800100" lvl="1" indent="-342900">
              <a:buFont typeface="Arial" panose="020B0604020202020204" pitchFamily="34" charset="0"/>
              <a:buChar char="•"/>
            </a:pPr>
            <a:endParaRPr lang="en-US" sz="2400" dirty="0"/>
          </a:p>
          <a:p>
            <a:r>
              <a:rPr lang="en-US" sz="2400" b="1" dirty="0"/>
              <a:t>Disadvantages</a:t>
            </a:r>
          </a:p>
          <a:p>
            <a:endParaRPr lang="en-US" sz="2400" dirty="0"/>
          </a:p>
          <a:p>
            <a:pPr marL="800100" lvl="1" indent="-342900">
              <a:buFont typeface="Arial" panose="020B0604020202020204" pitchFamily="34" charset="0"/>
              <a:buChar char="•"/>
            </a:pPr>
            <a:r>
              <a:rPr lang="en-US" sz="2400" dirty="0"/>
              <a:t>It has a limited data size of 9 bits only.</a:t>
            </a:r>
          </a:p>
          <a:p>
            <a:pPr marL="800100" lvl="1" indent="-342900">
              <a:buFont typeface="Arial" panose="020B0604020202020204" pitchFamily="34" charset="0"/>
              <a:buChar char="•"/>
            </a:pPr>
            <a:r>
              <a:rPr lang="en-US" sz="2400" dirty="0"/>
              <a:t>It doesn't support multiple Master and slave devices.</a:t>
            </a:r>
          </a:p>
          <a:p>
            <a:pPr marL="800100" lvl="1" indent="-342900">
              <a:buFont typeface="Arial" panose="020B0604020202020204" pitchFamily="34" charset="0"/>
              <a:buChar char="•"/>
            </a:pPr>
            <a:r>
              <a:rPr lang="en-US" sz="2400" dirty="0"/>
              <a:t>The baud rate or the data transmission speed should be below 10 % or each other.</a:t>
            </a:r>
          </a:p>
          <a:p>
            <a:pPr marL="800100" lvl="1" indent="-342900">
              <a:buFont typeface="Arial" panose="020B0604020202020204" pitchFamily="34" charset="0"/>
              <a:buChar char="•"/>
            </a:pPr>
            <a:r>
              <a:rPr lang="en-US" sz="2400" dirty="0"/>
              <a:t>The data transmission rate is lower compared to the remaining protocols. </a:t>
            </a:r>
            <a:endParaRPr lang="en-US" sz="2400" dirty="0">
              <a:effectLst/>
            </a:endParaRPr>
          </a:p>
        </p:txBody>
      </p:sp>
    </p:spTree>
    <p:extLst>
      <p:ext uri="{BB962C8B-B14F-4D97-AF65-F5344CB8AC3E}">
        <p14:creationId xmlns:p14="http://schemas.microsoft.com/office/powerpoint/2010/main" val="303174673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graphicFrame>
        <p:nvGraphicFramePr>
          <p:cNvPr id="2" name="Table 1"/>
          <p:cNvGraphicFramePr>
            <a:graphicFrameLocks noGrp="1"/>
          </p:cNvGraphicFramePr>
          <p:nvPr>
            <p:extLst>
              <p:ext uri="{D42A27DB-BD31-4B8C-83A1-F6EECF244321}">
                <p14:modId xmlns:p14="http://schemas.microsoft.com/office/powerpoint/2010/main" val="1300736745"/>
              </p:ext>
            </p:extLst>
          </p:nvPr>
        </p:nvGraphicFramePr>
        <p:xfrm>
          <a:off x="212942" y="868934"/>
          <a:ext cx="11812044" cy="5567575"/>
        </p:xfrm>
        <a:graphic>
          <a:graphicData uri="http://schemas.openxmlformats.org/drawingml/2006/table">
            <a:tbl>
              <a:tblPr>
                <a:tableStyleId>{D7AC3CCA-C797-4891-BE02-D94E43425B78}</a:tableStyleId>
              </a:tblPr>
              <a:tblGrid>
                <a:gridCol w="1841326">
                  <a:extLst>
                    <a:ext uri="{9D8B030D-6E8A-4147-A177-3AD203B41FA5}">
                      <a16:colId xmlns:a16="http://schemas.microsoft.com/office/drawing/2014/main" val="4057958877"/>
                    </a:ext>
                  </a:extLst>
                </a:gridCol>
                <a:gridCol w="3319398">
                  <a:extLst>
                    <a:ext uri="{9D8B030D-6E8A-4147-A177-3AD203B41FA5}">
                      <a16:colId xmlns:a16="http://schemas.microsoft.com/office/drawing/2014/main" val="1668324979"/>
                    </a:ext>
                  </a:extLst>
                </a:gridCol>
                <a:gridCol w="3369501">
                  <a:extLst>
                    <a:ext uri="{9D8B030D-6E8A-4147-A177-3AD203B41FA5}">
                      <a16:colId xmlns:a16="http://schemas.microsoft.com/office/drawing/2014/main" val="1299335688"/>
                    </a:ext>
                  </a:extLst>
                </a:gridCol>
                <a:gridCol w="3281819">
                  <a:extLst>
                    <a:ext uri="{9D8B030D-6E8A-4147-A177-3AD203B41FA5}">
                      <a16:colId xmlns:a16="http://schemas.microsoft.com/office/drawing/2014/main" val="2800246428"/>
                    </a:ext>
                  </a:extLst>
                </a:gridCol>
              </a:tblGrid>
              <a:tr h="139243">
                <a:tc>
                  <a:txBody>
                    <a:bodyPr/>
                    <a:lstStyle/>
                    <a:p>
                      <a:r>
                        <a:rPr lang="en-US" sz="1800" b="1" dirty="0"/>
                        <a:t>Features</a:t>
                      </a:r>
                    </a:p>
                  </a:txBody>
                  <a:tcPr marL="34811" marR="34811" marT="17405" marB="17405" anchor="ctr"/>
                </a:tc>
                <a:tc>
                  <a:txBody>
                    <a:bodyPr/>
                    <a:lstStyle/>
                    <a:p>
                      <a:r>
                        <a:rPr lang="en-US" sz="1800" b="1" dirty="0"/>
                        <a:t>UART</a:t>
                      </a:r>
                    </a:p>
                  </a:txBody>
                  <a:tcPr marL="34811" marR="34811" marT="17405" marB="17405" anchor="ctr"/>
                </a:tc>
                <a:tc>
                  <a:txBody>
                    <a:bodyPr/>
                    <a:lstStyle/>
                    <a:p>
                      <a:r>
                        <a:rPr lang="en-US" sz="1800" b="1" dirty="0"/>
                        <a:t>SPI</a:t>
                      </a:r>
                    </a:p>
                  </a:txBody>
                  <a:tcPr marL="34811" marR="34811" marT="17405" marB="17405" anchor="ctr"/>
                </a:tc>
                <a:tc>
                  <a:txBody>
                    <a:bodyPr/>
                    <a:lstStyle/>
                    <a:p>
                      <a:r>
                        <a:rPr lang="en-US" sz="1800" b="1" dirty="0"/>
                        <a:t>I2C</a:t>
                      </a:r>
                    </a:p>
                  </a:txBody>
                  <a:tcPr marL="34811" marR="34811" marT="17405" marB="17405" anchor="ctr"/>
                </a:tc>
                <a:extLst>
                  <a:ext uri="{0D108BD9-81ED-4DB2-BD59-A6C34878D82A}">
                    <a16:rowId xmlns:a16="http://schemas.microsoft.com/office/drawing/2014/main" val="934817736"/>
                  </a:ext>
                </a:extLst>
              </a:tr>
              <a:tr h="663263">
                <a:tc>
                  <a:txBody>
                    <a:bodyPr/>
                    <a:lstStyle/>
                    <a:p>
                      <a:r>
                        <a:rPr lang="en-US" sz="1800" b="1" dirty="0"/>
                        <a:t>Full Form</a:t>
                      </a:r>
                    </a:p>
                  </a:txBody>
                  <a:tcPr marL="34811" marR="34811" marT="17405" marB="17405" anchor="ctr"/>
                </a:tc>
                <a:tc>
                  <a:txBody>
                    <a:bodyPr/>
                    <a:lstStyle/>
                    <a:p>
                      <a:r>
                        <a:rPr lang="en-US" sz="1800" dirty="0"/>
                        <a:t>Universal Asynchronous Receiver/Transmitter</a:t>
                      </a:r>
                    </a:p>
                  </a:txBody>
                  <a:tcPr marL="34811" marR="34811" marT="17405" marB="17405" anchor="ctr"/>
                </a:tc>
                <a:tc>
                  <a:txBody>
                    <a:bodyPr/>
                    <a:lstStyle/>
                    <a:p>
                      <a:r>
                        <a:rPr lang="en-US" sz="1800" dirty="0"/>
                        <a:t>Serial Peripheral Interface</a:t>
                      </a:r>
                    </a:p>
                  </a:txBody>
                  <a:tcPr marL="34811" marR="34811" marT="17405" marB="17405" anchor="ctr"/>
                </a:tc>
                <a:tc>
                  <a:txBody>
                    <a:bodyPr/>
                    <a:lstStyle/>
                    <a:p>
                      <a:r>
                        <a:rPr lang="en-US" sz="1800"/>
                        <a:t>Inter-Integrated Circuit</a:t>
                      </a:r>
                    </a:p>
                  </a:txBody>
                  <a:tcPr marL="34811" marR="34811" marT="17405" marB="17405" anchor="ctr"/>
                </a:tc>
                <a:extLst>
                  <a:ext uri="{0D108BD9-81ED-4DB2-BD59-A6C34878D82A}">
                    <a16:rowId xmlns:a16="http://schemas.microsoft.com/office/drawing/2014/main" val="4048448898"/>
                  </a:ext>
                </a:extLst>
              </a:tr>
              <a:tr h="661403">
                <a:tc>
                  <a:txBody>
                    <a:bodyPr/>
                    <a:lstStyle/>
                    <a:p>
                      <a:r>
                        <a:rPr lang="en-US" sz="1800" b="1" dirty="0"/>
                        <a:t>Pin Designations</a:t>
                      </a:r>
                    </a:p>
                  </a:txBody>
                  <a:tcPr marL="34811" marR="34811" marT="17405" marB="17405" anchor="ctr"/>
                </a:tc>
                <a:tc>
                  <a:txBody>
                    <a:bodyPr/>
                    <a:lstStyle/>
                    <a:p>
                      <a:r>
                        <a:rPr lang="en-US" sz="1800" dirty="0" err="1"/>
                        <a:t>TxD</a:t>
                      </a:r>
                      <a:r>
                        <a:rPr lang="en-US" sz="1800" dirty="0"/>
                        <a:t>: Transmit Data</a:t>
                      </a:r>
                      <a:br>
                        <a:rPr lang="en-US" sz="1800" dirty="0"/>
                      </a:br>
                      <a:r>
                        <a:rPr lang="en-US" sz="1800" dirty="0" err="1"/>
                        <a:t>RxD</a:t>
                      </a:r>
                      <a:r>
                        <a:rPr lang="en-US" sz="1800" dirty="0"/>
                        <a:t>: Receive Data</a:t>
                      </a:r>
                    </a:p>
                  </a:txBody>
                  <a:tcPr marL="34811" marR="34811" marT="17405" marB="17405" anchor="ctr"/>
                </a:tc>
                <a:tc>
                  <a:txBody>
                    <a:bodyPr/>
                    <a:lstStyle/>
                    <a:p>
                      <a:r>
                        <a:rPr lang="en-US" sz="1800" dirty="0"/>
                        <a:t>SCLK: Serial Clock</a:t>
                      </a:r>
                      <a:br>
                        <a:rPr lang="en-US" sz="1800" dirty="0"/>
                      </a:br>
                      <a:r>
                        <a:rPr lang="en-US" sz="1800" dirty="0"/>
                        <a:t>MOSI: Master Output, Slave Input</a:t>
                      </a:r>
                      <a:br>
                        <a:rPr lang="en-US" sz="1800" dirty="0"/>
                      </a:br>
                      <a:r>
                        <a:rPr lang="en-US" sz="1800" dirty="0"/>
                        <a:t>MISO: Master Input, Slave Output</a:t>
                      </a:r>
                      <a:br>
                        <a:rPr lang="en-US" sz="1800" dirty="0"/>
                      </a:br>
                      <a:r>
                        <a:rPr lang="en-US" sz="1800" dirty="0"/>
                        <a:t>SS: Slave Select</a:t>
                      </a:r>
                    </a:p>
                  </a:txBody>
                  <a:tcPr marL="34811" marR="34811" marT="17405" marB="17405" anchor="ctr"/>
                </a:tc>
                <a:tc>
                  <a:txBody>
                    <a:bodyPr/>
                    <a:lstStyle/>
                    <a:p>
                      <a:r>
                        <a:rPr lang="en-US" sz="1800"/>
                        <a:t>SDA: Serial Data</a:t>
                      </a:r>
                      <a:br>
                        <a:rPr lang="en-US" sz="1800"/>
                      </a:br>
                      <a:r>
                        <a:rPr lang="en-US" sz="1800"/>
                        <a:t>SCL: Serial Clock</a:t>
                      </a:r>
                    </a:p>
                  </a:txBody>
                  <a:tcPr marL="34811" marR="34811" marT="17405" marB="17405" anchor="ctr"/>
                </a:tc>
                <a:extLst>
                  <a:ext uri="{0D108BD9-81ED-4DB2-BD59-A6C34878D82A}">
                    <a16:rowId xmlns:a16="http://schemas.microsoft.com/office/drawing/2014/main" val="1295481335"/>
                  </a:ext>
                </a:extLst>
              </a:tr>
              <a:tr h="556971">
                <a:tc>
                  <a:txBody>
                    <a:bodyPr/>
                    <a:lstStyle/>
                    <a:p>
                      <a:r>
                        <a:rPr lang="en-US" sz="1800" b="1" dirty="0"/>
                        <a:t>Data rate</a:t>
                      </a:r>
                    </a:p>
                  </a:txBody>
                  <a:tcPr marL="34811" marR="34811" marT="17405" marB="17405" anchor="ctr"/>
                </a:tc>
                <a:tc>
                  <a:txBody>
                    <a:bodyPr/>
                    <a:lstStyle/>
                    <a:p>
                      <a:r>
                        <a:rPr lang="en-US" sz="1800" dirty="0"/>
                        <a:t>The maximum data rate supported is about 230 Kbps to 460 Kbps.</a:t>
                      </a:r>
                    </a:p>
                  </a:txBody>
                  <a:tcPr marL="34811" marR="34811" marT="17405" marB="17405" anchor="ctr"/>
                </a:tc>
                <a:tc>
                  <a:txBody>
                    <a:bodyPr/>
                    <a:lstStyle/>
                    <a:p>
                      <a:r>
                        <a:rPr lang="en-US" sz="1800" dirty="0"/>
                        <a:t>Usually supports about 10 Mbps to 20 Mbps</a:t>
                      </a:r>
                    </a:p>
                  </a:txBody>
                  <a:tcPr marL="34811" marR="34811" marT="17405" marB="17405" anchor="ctr"/>
                </a:tc>
                <a:tc>
                  <a:txBody>
                    <a:bodyPr/>
                    <a:lstStyle/>
                    <a:p>
                      <a:r>
                        <a:rPr lang="en-US" sz="1800" dirty="0"/>
                        <a:t>I2C supports 100 kbps, 400 kbps, and 3.4 Mbps. Some variants also support 10 Kbps and 1 Mbps.</a:t>
                      </a:r>
                    </a:p>
                  </a:txBody>
                  <a:tcPr marL="34811" marR="34811" marT="17405" marB="17405" anchor="ctr"/>
                </a:tc>
                <a:extLst>
                  <a:ext uri="{0D108BD9-81ED-4DB2-BD59-A6C34878D82A}">
                    <a16:rowId xmlns:a16="http://schemas.microsoft.com/office/drawing/2014/main" val="3220060020"/>
                  </a:ext>
                </a:extLst>
              </a:tr>
              <a:tr h="858205">
                <a:tc>
                  <a:txBody>
                    <a:bodyPr/>
                    <a:lstStyle/>
                    <a:p>
                      <a:r>
                        <a:rPr lang="en-US" sz="1800" b="1" dirty="0"/>
                        <a:t>Type of communication interfaces</a:t>
                      </a:r>
                    </a:p>
                  </a:txBody>
                  <a:tcPr marL="34811" marR="34811" marT="17405" marB="17405" anchor="ctr"/>
                </a:tc>
                <a:tc>
                  <a:txBody>
                    <a:bodyPr/>
                    <a:lstStyle/>
                    <a:p>
                      <a:r>
                        <a:rPr lang="en-US" sz="1800" dirty="0"/>
                        <a:t>Asynchronous</a:t>
                      </a:r>
                    </a:p>
                  </a:txBody>
                  <a:tcPr marL="34811" marR="34811" marT="17405" marB="17405" anchor="ctr"/>
                </a:tc>
                <a:tc>
                  <a:txBody>
                    <a:bodyPr/>
                    <a:lstStyle/>
                    <a:p>
                      <a:r>
                        <a:rPr lang="en-US" sz="1800" dirty="0"/>
                        <a:t>Synchronous</a:t>
                      </a:r>
                    </a:p>
                  </a:txBody>
                  <a:tcPr marL="34811" marR="34811" marT="17405" marB="17405" anchor="ctr"/>
                </a:tc>
                <a:tc>
                  <a:txBody>
                    <a:bodyPr/>
                    <a:lstStyle/>
                    <a:p>
                      <a:r>
                        <a:rPr lang="en-US" sz="1800" dirty="0"/>
                        <a:t>Synchronous</a:t>
                      </a:r>
                    </a:p>
                  </a:txBody>
                  <a:tcPr marL="34811" marR="34811" marT="17405" marB="17405" anchor="ctr"/>
                </a:tc>
                <a:extLst>
                  <a:ext uri="{0D108BD9-81ED-4DB2-BD59-A6C34878D82A}">
                    <a16:rowId xmlns:a16="http://schemas.microsoft.com/office/drawing/2014/main" val="188739435"/>
                  </a:ext>
                </a:extLst>
              </a:tr>
              <a:tr h="450937">
                <a:tc>
                  <a:txBody>
                    <a:bodyPr/>
                    <a:lstStyle/>
                    <a:p>
                      <a:r>
                        <a:rPr lang="en-US" sz="1800" b="1" dirty="0"/>
                        <a:t>Distance</a:t>
                      </a:r>
                    </a:p>
                  </a:txBody>
                  <a:tcPr marL="34811" marR="34811" marT="17405" marB="17405" anchor="ctr"/>
                </a:tc>
                <a:tc>
                  <a:txBody>
                    <a:bodyPr/>
                    <a:lstStyle/>
                    <a:p>
                      <a:r>
                        <a:rPr lang="en-US" sz="1800" dirty="0"/>
                        <a:t>Lower about 50 feet</a:t>
                      </a:r>
                    </a:p>
                  </a:txBody>
                  <a:tcPr marL="34811" marR="34811" marT="17405" marB="17405" anchor="ctr"/>
                </a:tc>
                <a:tc>
                  <a:txBody>
                    <a:bodyPr/>
                    <a:lstStyle/>
                    <a:p>
                      <a:r>
                        <a:rPr lang="en-US" sz="1800" dirty="0"/>
                        <a:t>highest</a:t>
                      </a:r>
                    </a:p>
                  </a:txBody>
                  <a:tcPr marL="34811" marR="34811" marT="17405" marB="17405" anchor="ctr"/>
                </a:tc>
                <a:tc>
                  <a:txBody>
                    <a:bodyPr/>
                    <a:lstStyle/>
                    <a:p>
                      <a:r>
                        <a:rPr lang="en-US" sz="1800" dirty="0"/>
                        <a:t>Higher</a:t>
                      </a:r>
                    </a:p>
                  </a:txBody>
                  <a:tcPr marL="34811" marR="34811" marT="17405" marB="17405" anchor="ctr"/>
                </a:tc>
                <a:extLst>
                  <a:ext uri="{0D108BD9-81ED-4DB2-BD59-A6C34878D82A}">
                    <a16:rowId xmlns:a16="http://schemas.microsoft.com/office/drawing/2014/main" val="3123750158"/>
                  </a:ext>
                </a:extLst>
              </a:tr>
              <a:tr h="438410">
                <a:tc>
                  <a:txBody>
                    <a:bodyPr/>
                    <a:lstStyle/>
                    <a:p>
                      <a:r>
                        <a:rPr lang="en-US" sz="1800" b="1" dirty="0"/>
                        <a:t>Master Device</a:t>
                      </a:r>
                    </a:p>
                  </a:txBody>
                  <a:tcPr marL="34811" marR="34811" marT="17405" marB="17405" anchor="ctr"/>
                </a:tc>
                <a:tc>
                  <a:txBody>
                    <a:bodyPr/>
                    <a:lstStyle/>
                    <a:p>
                      <a:r>
                        <a:rPr lang="en-US" sz="1800" dirty="0"/>
                        <a:t>One</a:t>
                      </a:r>
                    </a:p>
                  </a:txBody>
                  <a:tcPr marL="34811" marR="34811" marT="17405" marB="17405" anchor="ctr"/>
                </a:tc>
                <a:tc>
                  <a:txBody>
                    <a:bodyPr/>
                    <a:lstStyle/>
                    <a:p>
                      <a:r>
                        <a:rPr lang="en-US" sz="1800" dirty="0"/>
                        <a:t>One</a:t>
                      </a:r>
                    </a:p>
                  </a:txBody>
                  <a:tcPr marL="34811" marR="34811" marT="17405" marB="17405" anchor="ctr"/>
                </a:tc>
                <a:tc>
                  <a:txBody>
                    <a:bodyPr/>
                    <a:lstStyle/>
                    <a:p>
                      <a:r>
                        <a:rPr lang="en-US" sz="1800" dirty="0"/>
                        <a:t>One or more than One</a:t>
                      </a:r>
                    </a:p>
                  </a:txBody>
                  <a:tcPr marL="34811" marR="34811" marT="17405" marB="17405" anchor="ctr"/>
                </a:tc>
                <a:extLst>
                  <a:ext uri="{0D108BD9-81ED-4DB2-BD59-A6C34878D82A}">
                    <a16:rowId xmlns:a16="http://schemas.microsoft.com/office/drawing/2014/main" val="2086307693"/>
                  </a:ext>
                </a:extLst>
              </a:tr>
              <a:tr h="452539">
                <a:tc>
                  <a:txBody>
                    <a:bodyPr/>
                    <a:lstStyle/>
                    <a:p>
                      <a:r>
                        <a:rPr lang="en-US" sz="1800" b="1" dirty="0"/>
                        <a:t>Clock</a:t>
                      </a:r>
                    </a:p>
                  </a:txBody>
                  <a:tcPr marL="34811" marR="34811" marT="17405" marB="17405" anchor="ctr"/>
                </a:tc>
                <a:tc>
                  <a:txBody>
                    <a:bodyPr/>
                    <a:lstStyle/>
                    <a:p>
                      <a:r>
                        <a:rPr lang="en-US" sz="1800" dirty="0"/>
                        <a:t>No use of Common Clock signal. Both devices will use their independent clocks.</a:t>
                      </a:r>
                    </a:p>
                  </a:txBody>
                  <a:tcPr marL="34811" marR="34811" marT="17405" marB="17405" anchor="ctr"/>
                </a:tc>
                <a:tc>
                  <a:txBody>
                    <a:bodyPr/>
                    <a:lstStyle/>
                    <a:p>
                      <a:r>
                        <a:rPr lang="en-US" sz="1800" dirty="0"/>
                        <a:t>There is one common serial clock signal between master and slave devices.</a:t>
                      </a:r>
                    </a:p>
                  </a:txBody>
                  <a:tcPr marL="34811" marR="34811" marT="17405" marB="17405" anchor="ctr"/>
                </a:tc>
                <a:tc>
                  <a:txBody>
                    <a:bodyPr/>
                    <a:lstStyle/>
                    <a:p>
                      <a:r>
                        <a:rPr lang="en-US" sz="1800" dirty="0"/>
                        <a:t>There is a common clock signal between multiple masters and multiple slaves.</a:t>
                      </a:r>
                    </a:p>
                  </a:txBody>
                  <a:tcPr marL="34811" marR="34811" marT="17405" marB="17405" anchor="ctr"/>
                </a:tc>
                <a:extLst>
                  <a:ext uri="{0D108BD9-81ED-4DB2-BD59-A6C34878D82A}">
                    <a16:rowId xmlns:a16="http://schemas.microsoft.com/office/drawing/2014/main" val="3482116632"/>
                  </a:ext>
                </a:extLst>
              </a:tr>
            </a:tbl>
          </a:graphicData>
        </a:graphic>
      </p:graphicFrame>
    </p:spTree>
    <p:extLst>
      <p:ext uri="{BB962C8B-B14F-4D97-AF65-F5344CB8AC3E}">
        <p14:creationId xmlns:p14="http://schemas.microsoft.com/office/powerpoint/2010/main" val="1799405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3209223" y="524563"/>
            <a:ext cx="6097615" cy="5979735"/>
          </a:xfrm>
          <a:prstGeom prst="rect">
            <a:avLst/>
          </a:prstGeom>
        </p:spPr>
      </p:pic>
    </p:spTree>
    <p:extLst>
      <p:ext uri="{BB962C8B-B14F-4D97-AF65-F5344CB8AC3E}">
        <p14:creationId xmlns:p14="http://schemas.microsoft.com/office/powerpoint/2010/main" val="24017924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graphicFrame>
        <p:nvGraphicFramePr>
          <p:cNvPr id="2" name="Table 1"/>
          <p:cNvGraphicFramePr>
            <a:graphicFrameLocks noGrp="1"/>
          </p:cNvGraphicFramePr>
          <p:nvPr>
            <p:extLst>
              <p:ext uri="{D42A27DB-BD31-4B8C-83A1-F6EECF244321}">
                <p14:modId xmlns:p14="http://schemas.microsoft.com/office/powerpoint/2010/main" val="2763629566"/>
              </p:ext>
            </p:extLst>
          </p:nvPr>
        </p:nvGraphicFramePr>
        <p:xfrm>
          <a:off x="173736" y="693570"/>
          <a:ext cx="11851250" cy="4072058"/>
        </p:xfrm>
        <a:graphic>
          <a:graphicData uri="http://schemas.openxmlformats.org/drawingml/2006/table">
            <a:tbl>
              <a:tblPr>
                <a:tableStyleId>{D7AC3CCA-C797-4891-BE02-D94E43425B78}</a:tableStyleId>
              </a:tblPr>
              <a:tblGrid>
                <a:gridCol w="1993267">
                  <a:extLst>
                    <a:ext uri="{9D8B030D-6E8A-4147-A177-3AD203B41FA5}">
                      <a16:colId xmlns:a16="http://schemas.microsoft.com/office/drawing/2014/main" val="4057958877"/>
                    </a:ext>
                  </a:extLst>
                </a:gridCol>
                <a:gridCol w="3219189">
                  <a:extLst>
                    <a:ext uri="{9D8B030D-6E8A-4147-A177-3AD203B41FA5}">
                      <a16:colId xmlns:a16="http://schemas.microsoft.com/office/drawing/2014/main" val="1668324979"/>
                    </a:ext>
                  </a:extLst>
                </a:gridCol>
                <a:gridCol w="3568094">
                  <a:extLst>
                    <a:ext uri="{9D8B030D-6E8A-4147-A177-3AD203B41FA5}">
                      <a16:colId xmlns:a16="http://schemas.microsoft.com/office/drawing/2014/main" val="1299335688"/>
                    </a:ext>
                  </a:extLst>
                </a:gridCol>
                <a:gridCol w="3070700">
                  <a:extLst>
                    <a:ext uri="{9D8B030D-6E8A-4147-A177-3AD203B41FA5}">
                      <a16:colId xmlns:a16="http://schemas.microsoft.com/office/drawing/2014/main" val="2800246428"/>
                    </a:ext>
                  </a:extLst>
                </a:gridCol>
              </a:tblGrid>
              <a:tr h="139243">
                <a:tc>
                  <a:txBody>
                    <a:bodyPr/>
                    <a:lstStyle/>
                    <a:p>
                      <a:r>
                        <a:rPr lang="en-US" sz="1800" b="1" dirty="0"/>
                        <a:t>Features</a:t>
                      </a:r>
                    </a:p>
                  </a:txBody>
                  <a:tcPr marL="34811" marR="34811" marT="17405" marB="17405" anchor="ctr"/>
                </a:tc>
                <a:tc>
                  <a:txBody>
                    <a:bodyPr/>
                    <a:lstStyle/>
                    <a:p>
                      <a:r>
                        <a:rPr lang="en-US" sz="1800" b="1" dirty="0"/>
                        <a:t>UART</a:t>
                      </a:r>
                    </a:p>
                  </a:txBody>
                  <a:tcPr marL="34811" marR="34811" marT="17405" marB="17405" anchor="ctr"/>
                </a:tc>
                <a:tc>
                  <a:txBody>
                    <a:bodyPr/>
                    <a:lstStyle/>
                    <a:p>
                      <a:r>
                        <a:rPr lang="en-US" sz="1800" b="1" dirty="0"/>
                        <a:t>SPI</a:t>
                      </a:r>
                    </a:p>
                  </a:txBody>
                  <a:tcPr marL="34811" marR="34811" marT="17405" marB="17405" anchor="ctr"/>
                </a:tc>
                <a:tc>
                  <a:txBody>
                    <a:bodyPr/>
                    <a:lstStyle/>
                    <a:p>
                      <a:r>
                        <a:rPr lang="en-US" sz="1800" b="1" dirty="0"/>
                        <a:t>I2C</a:t>
                      </a:r>
                    </a:p>
                  </a:txBody>
                  <a:tcPr marL="34811" marR="34811" marT="17405" marB="17405" anchor="ctr"/>
                </a:tc>
                <a:extLst>
                  <a:ext uri="{0D108BD9-81ED-4DB2-BD59-A6C34878D82A}">
                    <a16:rowId xmlns:a16="http://schemas.microsoft.com/office/drawing/2014/main" val="934817736"/>
                  </a:ext>
                </a:extLst>
              </a:tr>
              <a:tr h="675788">
                <a:tc>
                  <a:txBody>
                    <a:bodyPr/>
                    <a:lstStyle/>
                    <a:p>
                      <a:r>
                        <a:rPr lang="en-US" sz="1800" b="1" dirty="0"/>
                        <a:t>Hardware complexity</a:t>
                      </a:r>
                    </a:p>
                  </a:txBody>
                  <a:tcPr marL="34811" marR="34811" marT="17405" marB="17405" anchor="ctr"/>
                </a:tc>
                <a:tc>
                  <a:txBody>
                    <a:bodyPr/>
                    <a:lstStyle/>
                    <a:p>
                      <a:r>
                        <a:rPr lang="en-US" sz="1800" dirty="0"/>
                        <a:t>lesser</a:t>
                      </a:r>
                    </a:p>
                  </a:txBody>
                  <a:tcPr marL="34811" marR="34811" marT="17405" marB="17405" anchor="ctr"/>
                </a:tc>
                <a:tc>
                  <a:txBody>
                    <a:bodyPr/>
                    <a:lstStyle/>
                    <a:p>
                      <a:r>
                        <a:rPr lang="en-US" sz="1800" dirty="0"/>
                        <a:t>less</a:t>
                      </a:r>
                    </a:p>
                  </a:txBody>
                  <a:tcPr marL="34811" marR="34811" marT="17405" marB="17405" anchor="ctr"/>
                </a:tc>
                <a:tc>
                  <a:txBody>
                    <a:bodyPr/>
                    <a:lstStyle/>
                    <a:p>
                      <a:r>
                        <a:rPr lang="en-US" sz="1800" dirty="0"/>
                        <a:t>more</a:t>
                      </a:r>
                    </a:p>
                  </a:txBody>
                  <a:tcPr marL="34811" marR="34811" marT="17405" marB="17405" anchor="ctr"/>
                </a:tc>
                <a:extLst>
                  <a:ext uri="{0D108BD9-81ED-4DB2-BD59-A6C34878D82A}">
                    <a16:rowId xmlns:a16="http://schemas.microsoft.com/office/drawing/2014/main" val="2596923300"/>
                  </a:ext>
                </a:extLst>
              </a:tr>
              <a:tr h="974700">
                <a:tc>
                  <a:txBody>
                    <a:bodyPr/>
                    <a:lstStyle/>
                    <a:p>
                      <a:r>
                        <a:rPr lang="en-US" sz="1800" b="1" dirty="0"/>
                        <a:t>Protocol</a:t>
                      </a:r>
                    </a:p>
                  </a:txBody>
                  <a:tcPr marL="34811" marR="34811" marT="17405" marB="17405" anchor="ctr"/>
                </a:tc>
                <a:tc>
                  <a:txBody>
                    <a:bodyPr/>
                    <a:lstStyle/>
                    <a:p>
                      <a:r>
                        <a:rPr lang="en-US" sz="1800" dirty="0"/>
                        <a:t>For 8 bits of data, one start bit and one stop bit are used.</a:t>
                      </a:r>
                    </a:p>
                  </a:txBody>
                  <a:tcPr marL="34811" marR="34811" marT="17405" marB="17405" anchor="ctr"/>
                </a:tc>
                <a:tc>
                  <a:txBody>
                    <a:bodyPr/>
                    <a:lstStyle/>
                    <a:p>
                      <a:r>
                        <a:rPr lang="en-US" sz="1800" dirty="0"/>
                        <a:t>Each manufacturer has got their own specific protocols to communicate with peripherals. Hence, a datasheet is a must-to-know read/write the protocol for SPI communication to be established.</a:t>
                      </a:r>
                    </a:p>
                  </a:txBody>
                  <a:tcPr marL="34811" marR="34811" marT="17405" marB="17405" anchor="ctr"/>
                </a:tc>
                <a:tc>
                  <a:txBody>
                    <a:bodyPr/>
                    <a:lstStyle/>
                    <a:p>
                      <a:r>
                        <a:rPr lang="en-US" sz="1800" dirty="0"/>
                        <a:t>It uses start and stops bits. It uses an ACK bit for every 8 bits of data which indicates whether data has been received or not.</a:t>
                      </a:r>
                    </a:p>
                  </a:txBody>
                  <a:tcPr marL="34811" marR="34811" marT="17405" marB="17405" anchor="ctr"/>
                </a:tc>
                <a:extLst>
                  <a:ext uri="{0D108BD9-81ED-4DB2-BD59-A6C34878D82A}">
                    <a16:rowId xmlns:a16="http://schemas.microsoft.com/office/drawing/2014/main" val="831400230"/>
                  </a:ext>
                </a:extLst>
              </a:tr>
              <a:tr h="661403">
                <a:tc>
                  <a:txBody>
                    <a:bodyPr/>
                    <a:lstStyle/>
                    <a:p>
                      <a:r>
                        <a:rPr lang="en-US" sz="1800" b="1" dirty="0"/>
                        <a:t>Software addressing</a:t>
                      </a:r>
                    </a:p>
                  </a:txBody>
                  <a:tcPr marL="34811" marR="34811" marT="17405" marB="17405" anchor="ctr"/>
                </a:tc>
                <a:tc>
                  <a:txBody>
                    <a:bodyPr/>
                    <a:lstStyle/>
                    <a:p>
                      <a:r>
                        <a:rPr lang="en-US" sz="1800"/>
                        <a:t>There is no need for addressing since this is a one-to-one connection between two devices.</a:t>
                      </a:r>
                    </a:p>
                  </a:txBody>
                  <a:tcPr marL="34811" marR="34811" marT="17405" marB="17405" anchor="ctr"/>
                </a:tc>
                <a:tc>
                  <a:txBody>
                    <a:bodyPr/>
                    <a:lstStyle/>
                    <a:p>
                      <a:r>
                        <a:rPr lang="en-US" sz="1800" dirty="0"/>
                        <a:t>Any slave connected with the master is addressed by a slave select line. A master device will have 'n' slave select lines for 'n' slaves.</a:t>
                      </a:r>
                    </a:p>
                  </a:txBody>
                  <a:tcPr marL="34811" marR="34811" marT="17405" marB="17405" anchor="ctr"/>
                </a:tc>
                <a:tc>
                  <a:txBody>
                    <a:bodyPr/>
                    <a:lstStyle/>
                    <a:p>
                      <a:r>
                        <a:rPr lang="en-US" sz="1800" dirty="0"/>
                        <a:t>Any slave connected with the master is addressed by a slave select line. A master device will have 'n' slave select lines for 'n' slaves.</a:t>
                      </a:r>
                    </a:p>
                  </a:txBody>
                  <a:tcPr marL="34811" marR="34811" marT="17405" marB="17405" anchor="ctr"/>
                </a:tc>
                <a:extLst>
                  <a:ext uri="{0D108BD9-81ED-4DB2-BD59-A6C34878D82A}">
                    <a16:rowId xmlns:a16="http://schemas.microsoft.com/office/drawing/2014/main" val="3098693959"/>
                  </a:ext>
                </a:extLst>
              </a:tr>
            </a:tbl>
          </a:graphicData>
        </a:graphic>
      </p:graphicFrame>
    </p:spTree>
    <p:extLst>
      <p:ext uri="{BB962C8B-B14F-4D97-AF65-F5344CB8AC3E}">
        <p14:creationId xmlns:p14="http://schemas.microsoft.com/office/powerpoint/2010/main" val="315602428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4521530" y="2972347"/>
            <a:ext cx="3148939" cy="923330"/>
          </a:xfrm>
          <a:prstGeom prst="rect">
            <a:avLst/>
          </a:prstGeom>
        </p:spPr>
        <p:txBody>
          <a:bodyPr wrap="none">
            <a:spAutoFit/>
          </a:bodyPr>
          <a:lstStyle/>
          <a:p>
            <a:r>
              <a:rPr lang="en-US" sz="5400" b="1" dirty="0"/>
              <a:t>Thank You</a:t>
            </a:r>
          </a:p>
        </p:txBody>
      </p:sp>
    </p:spTree>
    <p:extLst>
      <p:ext uri="{BB962C8B-B14F-4D97-AF65-F5344CB8AC3E}">
        <p14:creationId xmlns:p14="http://schemas.microsoft.com/office/powerpoint/2010/main" val="3262581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54488" y="552655"/>
            <a:ext cx="11857972" cy="6001643"/>
          </a:xfrm>
          <a:prstGeom prst="rect">
            <a:avLst/>
          </a:prstGeom>
        </p:spPr>
        <p:txBody>
          <a:bodyPr wrap="square">
            <a:spAutoFit/>
          </a:bodyPr>
          <a:lstStyle/>
          <a:p>
            <a:pPr marL="342900" indent="-342900">
              <a:buAutoNum type="arabicPeriod"/>
            </a:pPr>
            <a:r>
              <a:rPr lang="en-US" sz="2400" b="1" dirty="0"/>
              <a:t>Passive sensor</a:t>
            </a:r>
            <a:r>
              <a:rPr lang="en-US" sz="2400" dirty="0"/>
              <a:t>: </a:t>
            </a:r>
          </a:p>
          <a:p>
            <a:pPr marL="342900" indent="-342900">
              <a:buAutoNum type="arabicPeriod"/>
            </a:pPr>
            <a:endParaRPr lang="en-US" sz="2400" dirty="0"/>
          </a:p>
          <a:p>
            <a:pPr marL="800100" lvl="1" indent="-342900">
              <a:buFont typeface="Wingdings" panose="05000000000000000000" pitchFamily="2" charset="2"/>
              <a:buChar char="§"/>
            </a:pPr>
            <a:r>
              <a:rPr lang="en-US" sz="2400" dirty="0"/>
              <a:t>It does not need any additional energy source and directly generates an electric signal in response to an external stimulus. </a:t>
            </a:r>
          </a:p>
          <a:p>
            <a:pPr marL="800100" lvl="1" indent="-342900">
              <a:buFont typeface="Wingdings" panose="05000000000000000000" pitchFamily="2" charset="2"/>
              <a:buChar char="§"/>
            </a:pPr>
            <a:r>
              <a:rPr lang="en-US" sz="2400" dirty="0"/>
              <a:t>That is, the input stimulus energy is converted by the sensor into the output signal. Most of passive sensors are direct sensors as we defined them earlier. </a:t>
            </a:r>
          </a:p>
          <a:p>
            <a:pPr marL="800100" lvl="1" indent="-342900">
              <a:buFont typeface="Wingdings" panose="05000000000000000000" pitchFamily="2" charset="2"/>
              <a:buChar char="§"/>
            </a:pPr>
            <a:r>
              <a:rPr lang="en-US" sz="2400" dirty="0"/>
              <a:t>Example: a thermocouple, a photodiode, and a piezoelectric sensor. </a:t>
            </a:r>
          </a:p>
          <a:p>
            <a:pPr marL="800100" lvl="1" indent="-342900">
              <a:buFont typeface="Wingdings" panose="05000000000000000000" pitchFamily="2" charset="2"/>
              <a:buChar char="§"/>
            </a:pPr>
            <a:endParaRPr lang="en-US" sz="2400" dirty="0"/>
          </a:p>
          <a:p>
            <a:pPr marL="342900" indent="-342900">
              <a:buAutoNum type="arabicPeriod"/>
            </a:pPr>
            <a:r>
              <a:rPr lang="en-US" sz="2400" b="1" dirty="0"/>
              <a:t>Active Sensor</a:t>
            </a:r>
          </a:p>
          <a:p>
            <a:pPr marL="342900" indent="-342900">
              <a:buAutoNum type="arabicPeriod"/>
            </a:pPr>
            <a:endParaRPr lang="en-US" sz="2400" dirty="0"/>
          </a:p>
          <a:p>
            <a:pPr marL="800100" lvl="1" indent="-342900">
              <a:buFont typeface="Wingdings" panose="05000000000000000000" pitchFamily="2" charset="2"/>
              <a:buChar char="§"/>
            </a:pPr>
            <a:r>
              <a:rPr lang="en-US" sz="2400" dirty="0"/>
              <a:t>It requires external power for its operation, which is called an excitation signal. </a:t>
            </a:r>
          </a:p>
          <a:p>
            <a:pPr marL="800100" lvl="1" indent="-342900">
              <a:buFont typeface="Wingdings" panose="05000000000000000000" pitchFamily="2" charset="2"/>
              <a:buChar char="§"/>
            </a:pPr>
            <a:r>
              <a:rPr lang="en-US" sz="2400" dirty="0"/>
              <a:t>That signal is modified by the sensor to produce the output signal.  </a:t>
            </a:r>
          </a:p>
          <a:p>
            <a:pPr marL="800100" lvl="1" indent="-342900">
              <a:buFont typeface="Wingdings" panose="05000000000000000000" pitchFamily="2" charset="2"/>
              <a:buChar char="§"/>
            </a:pPr>
            <a:r>
              <a:rPr lang="en-US" sz="2400" dirty="0"/>
              <a:t>Example: a thermistor is a temperature sensitive resistor. </a:t>
            </a:r>
          </a:p>
          <a:p>
            <a:pPr marL="800100" lvl="1" indent="-342900">
              <a:buFont typeface="Wingdings" panose="05000000000000000000" pitchFamily="2" charset="2"/>
              <a:buChar char="§"/>
            </a:pPr>
            <a:r>
              <a:rPr lang="en-US" sz="2400" dirty="0"/>
              <a:t>It does not generate any electric signal, but by passing an electric current through it (excitation signal) its resistance can be measured by detecting variations in current and/or voltage across the thermistor. </a:t>
            </a:r>
          </a:p>
        </p:txBody>
      </p:sp>
    </p:spTree>
    <p:extLst>
      <p:ext uri="{BB962C8B-B14F-4D97-AF65-F5344CB8AC3E}">
        <p14:creationId xmlns:p14="http://schemas.microsoft.com/office/powerpoint/2010/main" val="339103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5" name="Rectangle 4"/>
          <p:cNvSpPr/>
          <p:nvPr/>
        </p:nvSpPr>
        <p:spPr>
          <a:xfrm>
            <a:off x="152350" y="566092"/>
            <a:ext cx="11887300" cy="5262979"/>
          </a:xfrm>
          <a:prstGeom prst="rect">
            <a:avLst/>
          </a:prstGeom>
        </p:spPr>
        <p:txBody>
          <a:bodyPr wrap="square">
            <a:spAutoFit/>
          </a:bodyPr>
          <a:lstStyle/>
          <a:p>
            <a:r>
              <a:rPr lang="en-US" sz="2400" b="1" dirty="0"/>
              <a:t>Classification based on Measurement</a:t>
            </a:r>
          </a:p>
          <a:p>
            <a:endParaRPr lang="en-US" sz="2400" dirty="0"/>
          </a:p>
          <a:p>
            <a:r>
              <a:rPr lang="en-US" sz="2400" dirty="0"/>
              <a:t>	Sensors can be classified based on different criteria such as measurement , working principle, output type, and power requirement.</a:t>
            </a:r>
          </a:p>
          <a:p>
            <a:endParaRPr lang="en-US" sz="2400" b="1" dirty="0"/>
          </a:p>
          <a:p>
            <a:pPr marL="342900" indent="-342900">
              <a:buFont typeface="Wingdings" panose="05000000000000000000" pitchFamily="2" charset="2"/>
              <a:buChar char="§"/>
            </a:pPr>
            <a:r>
              <a:rPr lang="en-US" sz="2400" b="1" dirty="0"/>
              <a:t>Temperature Sensors</a:t>
            </a:r>
          </a:p>
          <a:p>
            <a:pPr marL="342900" indent="-342900">
              <a:buFont typeface="Wingdings" panose="05000000000000000000" pitchFamily="2" charset="2"/>
              <a:buChar char="§"/>
            </a:pPr>
            <a:endParaRPr lang="en-US" sz="2400" dirty="0"/>
          </a:p>
          <a:p>
            <a:pPr marL="800100" lvl="1" indent="-342900">
              <a:buFont typeface="Arial" panose="020B0604020202020204" pitchFamily="34" charset="0"/>
              <a:buChar char="•"/>
            </a:pPr>
            <a:r>
              <a:rPr lang="en-US" sz="2400" dirty="0"/>
              <a:t>Measure the degree of hotness or coldness. Examples include </a:t>
            </a:r>
            <a:r>
              <a:rPr lang="en-US" sz="2400" b="1" dirty="0"/>
              <a:t>thermocouples</a:t>
            </a:r>
            <a:r>
              <a:rPr lang="en-US" sz="2400" dirty="0"/>
              <a:t>, </a:t>
            </a:r>
            <a:r>
              <a:rPr lang="en-US" sz="2400" b="1" dirty="0"/>
              <a:t>thermistors</a:t>
            </a:r>
            <a:r>
              <a:rPr lang="en-US" sz="2400" dirty="0"/>
              <a:t>, and </a:t>
            </a:r>
            <a:r>
              <a:rPr lang="en-US" sz="2400" b="1" dirty="0"/>
              <a:t>resistance temperature detectors (RTDs)</a:t>
            </a:r>
            <a:r>
              <a:rPr lang="en-US" sz="2400" dirty="0"/>
              <a:t>.</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b="1" dirty="0"/>
              <a:t>Pressure Sensors</a:t>
            </a:r>
          </a:p>
          <a:p>
            <a:pPr marL="342900" indent="-342900">
              <a:buFont typeface="Wingdings" panose="05000000000000000000" pitchFamily="2" charset="2"/>
              <a:buChar char="§"/>
            </a:pPr>
            <a:endParaRPr lang="en-US" sz="2400" b="1" dirty="0"/>
          </a:p>
          <a:p>
            <a:pPr marL="800100" lvl="1" indent="-342900">
              <a:buFont typeface="Arial" panose="020B0604020202020204" pitchFamily="34" charset="0"/>
              <a:buChar char="•"/>
            </a:pPr>
            <a:r>
              <a:rPr lang="en-US" sz="2400" dirty="0"/>
              <a:t>Measure pressure, typically of gases or liquids. These are used in a variety of applications, from barometric pressure measurement to tire pressure monitoring.</a:t>
            </a:r>
          </a:p>
        </p:txBody>
      </p:sp>
    </p:spTree>
    <p:extLst>
      <p:ext uri="{BB962C8B-B14F-4D97-AF65-F5344CB8AC3E}">
        <p14:creationId xmlns:p14="http://schemas.microsoft.com/office/powerpoint/2010/main" val="138009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6970" y="574179"/>
            <a:ext cx="4960204" cy="461665"/>
          </a:xfrm>
          <a:prstGeom prst="rect">
            <a:avLst/>
          </a:prstGeom>
        </p:spPr>
        <p:txBody>
          <a:bodyPr wrap="none">
            <a:spAutoFit/>
          </a:bodyPr>
          <a:lstStyle/>
          <a:p>
            <a:r>
              <a:rPr lang="en-US" sz="2400" b="1" dirty="0"/>
              <a:t>Classification based on Measurement</a:t>
            </a:r>
          </a:p>
        </p:txBody>
      </p:sp>
      <p:sp>
        <p:nvSpPr>
          <p:cNvPr id="5" name="Rectangle 4"/>
          <p:cNvSpPr/>
          <p:nvPr/>
        </p:nvSpPr>
        <p:spPr>
          <a:xfrm>
            <a:off x="137686" y="1127249"/>
            <a:ext cx="11887300" cy="5262979"/>
          </a:xfrm>
          <a:prstGeom prst="rect">
            <a:avLst/>
          </a:prstGeom>
        </p:spPr>
        <p:txBody>
          <a:bodyPr wrap="square">
            <a:spAutoFit/>
          </a:bodyPr>
          <a:lstStyle/>
          <a:p>
            <a:pPr marL="342900" indent="-342900">
              <a:buFont typeface="Wingdings" panose="05000000000000000000" pitchFamily="2" charset="2"/>
              <a:buChar char="§"/>
            </a:pPr>
            <a:r>
              <a:rPr lang="en-US" sz="2400" b="1" dirty="0"/>
              <a:t>Proximity Sensors</a:t>
            </a:r>
          </a:p>
          <a:p>
            <a:pPr marL="342900" indent="-342900">
              <a:buFont typeface="Wingdings" panose="05000000000000000000" pitchFamily="2" charset="2"/>
              <a:buChar char="§"/>
            </a:pPr>
            <a:endParaRPr lang="en-US" sz="2400" b="1" dirty="0"/>
          </a:p>
          <a:p>
            <a:pPr marL="800100" lvl="1" indent="-342900">
              <a:buFont typeface="Arial" panose="020B0604020202020204" pitchFamily="34" charset="0"/>
              <a:buChar char="•"/>
            </a:pPr>
            <a:r>
              <a:rPr lang="en-US" sz="2400" dirty="0"/>
              <a:t>Detect the presence of an object without physical contact. Examples include </a:t>
            </a:r>
            <a:r>
              <a:rPr lang="en-US" sz="2400" b="1" dirty="0"/>
              <a:t>capacitive, inductive, and infrared (IR) sensors</a:t>
            </a:r>
            <a:r>
              <a:rPr lang="en-US" sz="2400" dirty="0"/>
              <a:t>.</a:t>
            </a:r>
          </a:p>
          <a:p>
            <a:pPr marL="342900" indent="-342900">
              <a:buFont typeface="Wingdings" panose="05000000000000000000" pitchFamily="2" charset="2"/>
              <a:buChar char="§"/>
            </a:pPr>
            <a:endParaRPr lang="en-US" sz="2400" b="1" dirty="0"/>
          </a:p>
          <a:p>
            <a:pPr marL="342900" indent="-342900">
              <a:buFont typeface="Wingdings" panose="05000000000000000000" pitchFamily="2" charset="2"/>
              <a:buChar char="§"/>
            </a:pPr>
            <a:r>
              <a:rPr lang="en-US" sz="2400" b="1" dirty="0"/>
              <a:t>Force and Weight Sensors</a:t>
            </a:r>
            <a:r>
              <a:rPr lang="en-US" sz="2400" dirty="0"/>
              <a:t> </a:t>
            </a:r>
          </a:p>
          <a:p>
            <a:pPr marL="342900" indent="-342900">
              <a:buFont typeface="Wingdings" panose="05000000000000000000" pitchFamily="2" charset="2"/>
              <a:buChar char="§"/>
            </a:pPr>
            <a:endParaRPr lang="en-US" sz="2400" dirty="0"/>
          </a:p>
          <a:p>
            <a:pPr marL="800100" lvl="1" indent="-342900">
              <a:buFont typeface="Arial" panose="020B0604020202020204" pitchFamily="34" charset="0"/>
              <a:buChar char="•"/>
            </a:pPr>
            <a:r>
              <a:rPr lang="en-US" sz="2400" dirty="0"/>
              <a:t>Measure the force, stress, or weight applied to them. </a:t>
            </a:r>
            <a:r>
              <a:rPr lang="en-US" sz="2400" b="1" dirty="0"/>
              <a:t>Load cells</a:t>
            </a:r>
            <a:r>
              <a:rPr lang="en-US" sz="2400" dirty="0"/>
              <a:t> are a prime example, often used in digital scales.</a:t>
            </a:r>
          </a:p>
          <a:p>
            <a:pPr marL="800100" lvl="1" indent="-342900">
              <a:buFont typeface="Arial" panose="020B0604020202020204" pitchFamily="34" charset="0"/>
              <a:buChar char="•"/>
            </a:pPr>
            <a:endParaRPr lang="en-US" sz="2400" dirty="0"/>
          </a:p>
          <a:p>
            <a:pPr marL="342900" indent="-342900">
              <a:buFont typeface="Wingdings" panose="05000000000000000000" pitchFamily="2" charset="2"/>
              <a:buChar char="§"/>
            </a:pPr>
            <a:r>
              <a:rPr lang="en-US" sz="2400" b="1" dirty="0"/>
              <a:t>Motion and Position Sensors</a:t>
            </a:r>
            <a:r>
              <a:rPr lang="en-US" sz="2400" dirty="0"/>
              <a:t> </a:t>
            </a:r>
          </a:p>
          <a:p>
            <a:pPr marL="342900" indent="-342900">
              <a:buFont typeface="Wingdings" panose="05000000000000000000" pitchFamily="2" charset="2"/>
              <a:buChar char="§"/>
            </a:pPr>
            <a:endParaRPr lang="en-US" sz="2400" dirty="0"/>
          </a:p>
          <a:p>
            <a:pPr marL="800100" lvl="1" indent="-342900">
              <a:buFont typeface="Arial" panose="020B0604020202020204" pitchFamily="34" charset="0"/>
              <a:buChar char="•"/>
            </a:pPr>
            <a:r>
              <a:rPr lang="en-US" sz="2400" dirty="0"/>
              <a:t>Measure movement, speed, or location. These include </a:t>
            </a:r>
            <a:r>
              <a:rPr lang="en-US" sz="2400" b="1" dirty="0"/>
              <a:t>accelerometers</a:t>
            </a:r>
            <a:r>
              <a:rPr lang="en-US" sz="2400" dirty="0"/>
              <a:t>, </a:t>
            </a:r>
            <a:r>
              <a:rPr lang="en-US" sz="2400" b="1" dirty="0"/>
              <a:t>gyroscopes</a:t>
            </a:r>
            <a:r>
              <a:rPr lang="en-US" sz="2400" dirty="0"/>
              <a:t>, and </a:t>
            </a:r>
            <a:r>
              <a:rPr lang="en-US" sz="2400" b="1" dirty="0"/>
              <a:t>linear variable differential transformers (LVDTs)</a:t>
            </a:r>
            <a:r>
              <a:rPr lang="en-US" sz="2400" dirty="0"/>
              <a:t>.</a:t>
            </a:r>
          </a:p>
        </p:txBody>
      </p:sp>
    </p:spTree>
    <p:extLst>
      <p:ext uri="{BB962C8B-B14F-4D97-AF65-F5344CB8AC3E}">
        <p14:creationId xmlns:p14="http://schemas.microsoft.com/office/powerpoint/2010/main" val="3645730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6970" y="574179"/>
            <a:ext cx="11908016" cy="461665"/>
          </a:xfrm>
          <a:prstGeom prst="rect">
            <a:avLst/>
          </a:prstGeom>
        </p:spPr>
        <p:txBody>
          <a:bodyPr wrap="square">
            <a:spAutoFit/>
          </a:bodyPr>
          <a:lstStyle/>
          <a:p>
            <a:r>
              <a:rPr lang="en-US" sz="2400" b="1" dirty="0"/>
              <a:t>Classification based on Measurement</a:t>
            </a:r>
          </a:p>
        </p:txBody>
      </p:sp>
      <p:sp>
        <p:nvSpPr>
          <p:cNvPr id="5" name="Rectangle 4"/>
          <p:cNvSpPr/>
          <p:nvPr/>
        </p:nvSpPr>
        <p:spPr>
          <a:xfrm>
            <a:off x="137686" y="1127249"/>
            <a:ext cx="11887300" cy="3416320"/>
          </a:xfrm>
          <a:prstGeom prst="rect">
            <a:avLst/>
          </a:prstGeom>
        </p:spPr>
        <p:txBody>
          <a:bodyPr wrap="square">
            <a:spAutoFit/>
          </a:bodyPr>
          <a:lstStyle/>
          <a:p>
            <a:pPr marL="342900" indent="-342900">
              <a:buFont typeface="Wingdings" panose="05000000000000000000" pitchFamily="2" charset="2"/>
              <a:buChar char="§"/>
            </a:pPr>
            <a:r>
              <a:rPr lang="en-US" sz="2400" b="1" dirty="0"/>
              <a:t>Chemical and Gas Sensors</a:t>
            </a:r>
            <a:r>
              <a:rPr lang="en-US" sz="2400" dirty="0"/>
              <a:t> </a:t>
            </a:r>
          </a:p>
          <a:p>
            <a:pPr marL="342900" indent="-342900">
              <a:buFont typeface="Wingdings" panose="05000000000000000000" pitchFamily="2" charset="2"/>
              <a:buChar char="§"/>
            </a:pPr>
            <a:endParaRPr lang="en-US" sz="2400" dirty="0"/>
          </a:p>
          <a:p>
            <a:pPr marL="800100" lvl="1" indent="-342900">
              <a:buFont typeface="Arial" panose="020B0604020202020204" pitchFamily="34" charset="0"/>
              <a:buChar char="•"/>
            </a:pPr>
            <a:r>
              <a:rPr lang="en-US" sz="2400" dirty="0"/>
              <a:t>Detect the presence and concentration of specific chemical compounds or gases.</a:t>
            </a:r>
          </a:p>
          <a:p>
            <a:pPr marL="800100" lvl="1" indent="-342900">
              <a:buFont typeface="Arial" panose="020B0604020202020204" pitchFamily="34" charset="0"/>
              <a:buChar char="•"/>
            </a:pPr>
            <a:r>
              <a:rPr lang="en-US" sz="2400" dirty="0"/>
              <a:t> Examples include </a:t>
            </a:r>
            <a:r>
              <a:rPr lang="en-US" sz="2400" b="1" dirty="0"/>
              <a:t>pH sensors</a:t>
            </a:r>
            <a:r>
              <a:rPr lang="en-US" sz="2400" dirty="0"/>
              <a:t> and </a:t>
            </a:r>
            <a:r>
              <a:rPr lang="en-US" sz="2400" b="1" dirty="0"/>
              <a:t>smoke detectors</a:t>
            </a:r>
            <a:r>
              <a:rPr lang="en-US" sz="2400" dirty="0"/>
              <a:t>.</a:t>
            </a:r>
          </a:p>
          <a:p>
            <a:pPr marL="800100" lvl="1" indent="-342900">
              <a:buFont typeface="Arial" panose="020B0604020202020204" pitchFamily="34" charset="0"/>
              <a:buChar char="•"/>
            </a:pPr>
            <a:endParaRPr lang="en-US" sz="2400" dirty="0"/>
          </a:p>
          <a:p>
            <a:pPr marL="342900" indent="-342900">
              <a:buFont typeface="Wingdings" panose="05000000000000000000" pitchFamily="2" charset="2"/>
              <a:buChar char="§"/>
            </a:pPr>
            <a:r>
              <a:rPr lang="en-US" sz="2400" b="1" dirty="0"/>
              <a:t>Bio-sensors</a:t>
            </a:r>
            <a:r>
              <a:rPr lang="en-US" sz="2400" dirty="0"/>
              <a:t> </a:t>
            </a:r>
          </a:p>
          <a:p>
            <a:pPr marL="342900" indent="-342900">
              <a:buFont typeface="Wingdings" panose="05000000000000000000" pitchFamily="2" charset="2"/>
              <a:buChar char="§"/>
            </a:pPr>
            <a:endParaRPr lang="en-US" sz="2400" dirty="0"/>
          </a:p>
          <a:p>
            <a:pPr marL="800100" lvl="1" indent="-342900">
              <a:buFont typeface="Arial" panose="020B0604020202020204" pitchFamily="34" charset="0"/>
              <a:buChar char="•"/>
            </a:pPr>
            <a:r>
              <a:rPr lang="en-US" sz="2400" dirty="0"/>
              <a:t>Use a biological component (like an enzyme or antibody) to detect specific biological substances, commonly used in medical diagnostics.</a:t>
            </a:r>
          </a:p>
        </p:txBody>
      </p:sp>
    </p:spTree>
    <p:extLst>
      <p:ext uri="{BB962C8B-B14F-4D97-AF65-F5344CB8AC3E}">
        <p14:creationId xmlns:p14="http://schemas.microsoft.com/office/powerpoint/2010/main" val="985100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52950" y="574179"/>
            <a:ext cx="11884562" cy="6001643"/>
          </a:xfrm>
          <a:prstGeom prst="rect">
            <a:avLst/>
          </a:prstGeom>
        </p:spPr>
        <p:txBody>
          <a:bodyPr wrap="square">
            <a:spAutoFit/>
          </a:bodyPr>
          <a:lstStyle/>
          <a:p>
            <a:r>
              <a:rPr lang="en-US" sz="2400" b="1" dirty="0"/>
              <a:t>Classification based on Working Principle</a:t>
            </a:r>
          </a:p>
          <a:p>
            <a:endParaRPr lang="en-US" sz="2400" b="1" dirty="0"/>
          </a:p>
          <a:p>
            <a:pPr marL="342900" lvl="0" indent="-342900" eaLnBrk="0" fontAlgn="base" hangingPunct="0">
              <a:spcBef>
                <a:spcPct val="0"/>
              </a:spcBef>
              <a:spcAft>
                <a:spcPct val="0"/>
              </a:spcAft>
              <a:buFont typeface="Wingdings" panose="05000000000000000000" pitchFamily="2" charset="2"/>
              <a:buChar char="§"/>
            </a:pPr>
            <a:r>
              <a:rPr lang="en-US" altLang="en-US" sz="2400" b="1" dirty="0"/>
              <a:t>Resistive</a:t>
            </a:r>
            <a:r>
              <a:rPr lang="en-US" altLang="en-US" sz="2400" dirty="0"/>
              <a:t> </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The sensor's electrical </a:t>
            </a:r>
            <a:r>
              <a:rPr lang="en-US" altLang="en-US" sz="2400" b="1" dirty="0"/>
              <a:t>resistance changes</a:t>
            </a:r>
            <a:r>
              <a:rPr lang="en-US" altLang="en-US" sz="2400" dirty="0"/>
              <a:t> in proportion to the physical quantity being measured. Examples: </a:t>
            </a:r>
            <a:r>
              <a:rPr lang="en-US" altLang="en-US" sz="2400" b="1" dirty="0"/>
              <a:t>Thermistors</a:t>
            </a:r>
            <a:r>
              <a:rPr lang="en-US" altLang="en-US" sz="2400" dirty="0"/>
              <a:t> (temperature) and </a:t>
            </a:r>
            <a:r>
              <a:rPr lang="en-US" altLang="en-US" sz="2400" b="1" dirty="0"/>
              <a:t>strain gauges</a:t>
            </a:r>
            <a:r>
              <a:rPr lang="en-US" altLang="en-US" sz="2400" dirty="0"/>
              <a:t> (force).</a:t>
            </a:r>
          </a:p>
          <a:p>
            <a:pPr lvl="0" eaLnBrk="0" fontAlgn="base" hangingPunct="0">
              <a:spcBef>
                <a:spcPct val="0"/>
              </a:spcBef>
              <a:spcAft>
                <a:spcPct val="0"/>
              </a:spcAft>
            </a:pPr>
            <a:endParaRPr lang="en-US" altLang="en-US" sz="2400" dirty="0"/>
          </a:p>
          <a:p>
            <a:pPr marL="342900" lvl="0" indent="-342900" eaLnBrk="0" fontAlgn="base" hangingPunct="0">
              <a:spcBef>
                <a:spcPct val="0"/>
              </a:spcBef>
              <a:spcAft>
                <a:spcPct val="0"/>
              </a:spcAft>
              <a:buFont typeface="Wingdings" panose="05000000000000000000" pitchFamily="2" charset="2"/>
              <a:buChar char="§"/>
            </a:pPr>
            <a:r>
              <a:rPr lang="en-US" altLang="en-US" sz="2400" b="1" dirty="0"/>
              <a:t>Capacitive</a:t>
            </a:r>
          </a:p>
          <a:p>
            <a:pPr marL="342900" lvl="0" indent="-342900" eaLnBrk="0" fontAlgn="base" hangingPunct="0">
              <a:spcBef>
                <a:spcPct val="0"/>
              </a:spcBef>
              <a:spcAft>
                <a:spcPct val="0"/>
              </a:spcAft>
              <a:buFont typeface="Wingdings" panose="05000000000000000000" pitchFamily="2" charset="2"/>
              <a:buChar char="§"/>
            </a:pPr>
            <a:endParaRPr lang="en-US" altLang="en-US" sz="2400" b="1" dirty="0"/>
          </a:p>
          <a:p>
            <a:pPr marL="800100" lvl="1" indent="-342900" eaLnBrk="0" fontAlgn="base" hangingPunct="0">
              <a:spcBef>
                <a:spcPct val="0"/>
              </a:spcBef>
              <a:spcAft>
                <a:spcPct val="0"/>
              </a:spcAft>
              <a:buFont typeface="Arial" panose="020B0604020202020204" pitchFamily="34" charset="0"/>
              <a:buChar char="•"/>
            </a:pPr>
            <a:r>
              <a:rPr lang="en-US" altLang="en-US" sz="2400" dirty="0"/>
              <a:t>The sensor's </a:t>
            </a:r>
            <a:r>
              <a:rPr lang="en-US" altLang="en-US" sz="2400" b="1" dirty="0"/>
              <a:t>capacitance changes</a:t>
            </a:r>
            <a:r>
              <a:rPr lang="en-US" altLang="en-US" sz="2400" dirty="0"/>
              <a:t> due to a change in the physical quantity. These are often used for measuring position, displacement, and fluid levels.</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342900" indent="-342900" eaLnBrk="0" fontAlgn="base" hangingPunct="0">
              <a:spcBef>
                <a:spcPct val="0"/>
              </a:spcBef>
              <a:spcAft>
                <a:spcPct val="0"/>
              </a:spcAft>
              <a:buFont typeface="Wingdings" panose="05000000000000000000" pitchFamily="2" charset="2"/>
              <a:buChar char="§"/>
            </a:pPr>
            <a:r>
              <a:rPr lang="en-US" altLang="en-US" sz="2400" b="1" dirty="0"/>
              <a:t>Piezoelectric</a:t>
            </a:r>
          </a:p>
          <a:p>
            <a:pPr marL="342900" indent="-342900" eaLnBrk="0" fontAlgn="base" hangingPunct="0">
              <a:spcBef>
                <a:spcPct val="0"/>
              </a:spcBef>
              <a:spcAft>
                <a:spcPct val="0"/>
              </a:spcAft>
              <a:buFont typeface="Wingdings" panose="05000000000000000000" pitchFamily="2" charset="2"/>
              <a:buChar char="§"/>
            </a:pPr>
            <a:endParaRPr lang="en-US" altLang="en-US" sz="2400" b="1" dirty="0"/>
          </a:p>
          <a:p>
            <a:pPr marL="800100" lvl="1" indent="-342900" eaLnBrk="0" fontAlgn="base" hangingPunct="0">
              <a:spcBef>
                <a:spcPct val="0"/>
              </a:spcBef>
              <a:spcAft>
                <a:spcPct val="0"/>
              </a:spcAft>
              <a:buFont typeface="Arial" panose="020B0604020202020204" pitchFamily="34" charset="0"/>
              <a:buChar char="•"/>
            </a:pPr>
            <a:r>
              <a:rPr lang="en-US" altLang="en-US" sz="2400" dirty="0"/>
              <a:t>These sensors generate a </a:t>
            </a:r>
            <a:r>
              <a:rPr lang="en-US" altLang="en-US" sz="2400" b="1" dirty="0"/>
              <a:t>voltage when mechanical stress or pressure</a:t>
            </a:r>
            <a:r>
              <a:rPr lang="en-US" altLang="en-US" sz="2400" dirty="0"/>
              <a:t> is applied. They are commonly used in accelerometers and microphones.</a:t>
            </a:r>
            <a:endParaRPr lang="en-US" sz="2400" b="1" dirty="0"/>
          </a:p>
        </p:txBody>
      </p:sp>
    </p:spTree>
    <p:extLst>
      <p:ext uri="{BB962C8B-B14F-4D97-AF65-F5344CB8AC3E}">
        <p14:creationId xmlns:p14="http://schemas.microsoft.com/office/powerpoint/2010/main" val="1361476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10" name="Rectangle 9"/>
          <p:cNvSpPr/>
          <p:nvPr/>
        </p:nvSpPr>
        <p:spPr>
          <a:xfrm>
            <a:off x="125260" y="630627"/>
            <a:ext cx="11906176" cy="5262979"/>
          </a:xfrm>
          <a:prstGeom prst="rect">
            <a:avLst/>
          </a:prstGeom>
        </p:spPr>
        <p:txBody>
          <a:bodyPr wrap="square">
            <a:spAutoFit/>
          </a:bodyPr>
          <a:lstStyle/>
          <a:p>
            <a:pPr lvl="0" eaLnBrk="0" fontAlgn="base" hangingPunct="0">
              <a:spcBef>
                <a:spcPct val="0"/>
              </a:spcBef>
              <a:spcAft>
                <a:spcPct val="0"/>
              </a:spcAft>
            </a:pPr>
            <a:r>
              <a:rPr lang="en-US" sz="2400" b="1" dirty="0"/>
              <a:t>Definition of Sensors and Transducers </a:t>
            </a:r>
          </a:p>
          <a:p>
            <a:pPr lvl="0" eaLnBrk="0" fontAlgn="base" hangingPunct="0">
              <a:spcBef>
                <a:spcPct val="0"/>
              </a:spcBef>
              <a:spcAft>
                <a:spcPct val="0"/>
              </a:spcAft>
            </a:pPr>
            <a:endParaRPr lang="en-US" altLang="en-US" sz="2400" b="1" dirty="0"/>
          </a:p>
          <a:p>
            <a:pPr lvl="0" eaLnBrk="0" fontAlgn="base" hangingPunct="0">
              <a:spcBef>
                <a:spcPct val="0"/>
              </a:spcBef>
              <a:spcAft>
                <a:spcPct val="0"/>
              </a:spcAft>
            </a:pPr>
            <a:r>
              <a:rPr lang="en-US" altLang="en-US" sz="2400" b="1" dirty="0"/>
              <a:t>Sensors</a:t>
            </a:r>
          </a:p>
          <a:p>
            <a:pPr lvl="0" eaLnBrk="0" fontAlgn="base" hangingPunct="0">
              <a:spcBef>
                <a:spcPct val="0"/>
              </a:spcBef>
              <a:spcAft>
                <a:spcPct val="0"/>
              </a:spcAft>
            </a:pPr>
            <a:endParaRPr lang="en-US" altLang="en-US" sz="2400" b="1" dirty="0"/>
          </a:p>
          <a:p>
            <a:pPr marL="342900" lvl="0" indent="-342900" eaLnBrk="0" fontAlgn="base" hangingPunct="0">
              <a:spcBef>
                <a:spcPct val="0"/>
              </a:spcBef>
              <a:spcAft>
                <a:spcPct val="0"/>
              </a:spcAft>
              <a:buFont typeface="Wingdings" panose="05000000000000000000" pitchFamily="2" charset="2"/>
              <a:buChar char="§"/>
            </a:pPr>
            <a:r>
              <a:rPr lang="en-US" altLang="en-US" sz="2400" dirty="0"/>
              <a:t>A sensor is a device that detects and measures physical phenomena in its environment and converts that information into an electrical signal. </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p>
          <a:p>
            <a:pPr marL="342900" lvl="0" indent="-342900" eaLnBrk="0" fontAlgn="base" hangingPunct="0">
              <a:spcBef>
                <a:spcPct val="0"/>
              </a:spcBef>
              <a:spcAft>
                <a:spcPct val="0"/>
              </a:spcAft>
              <a:buFont typeface="Wingdings" panose="05000000000000000000" pitchFamily="2" charset="2"/>
              <a:buChar char="§"/>
            </a:pPr>
            <a:r>
              <a:rPr lang="en-US" altLang="en-US" sz="2400" dirty="0"/>
              <a:t>Essentially, it acts as the "eyes and ears" of a system, providing data about the real world. </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p>
          <a:p>
            <a:pPr marL="342900" lvl="0" indent="-342900" eaLnBrk="0" fontAlgn="base" hangingPunct="0">
              <a:spcBef>
                <a:spcPct val="0"/>
              </a:spcBef>
              <a:spcAft>
                <a:spcPct val="0"/>
              </a:spcAft>
              <a:buFont typeface="Wingdings" panose="05000000000000000000" pitchFamily="2" charset="2"/>
              <a:buChar char="§"/>
            </a:pPr>
            <a:r>
              <a:rPr lang="en-US" altLang="en-US" sz="2400" dirty="0"/>
              <a:t>This data is then sent to a processor, which can be a computer or microcontroller, for analysis and decision-making.</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p>
          <a:p>
            <a:pPr marL="342900" lvl="0" indent="-342900" eaLnBrk="0" fontAlgn="base" hangingPunct="0">
              <a:spcBef>
                <a:spcPct val="0"/>
              </a:spcBef>
              <a:spcAft>
                <a:spcPct val="0"/>
              </a:spcAft>
              <a:buFont typeface="Wingdings" panose="05000000000000000000" pitchFamily="2" charset="2"/>
              <a:buChar char="§"/>
            </a:pPr>
            <a:r>
              <a:rPr lang="en-US" sz="2400" b="1" dirty="0"/>
              <a:t>Example:</a:t>
            </a:r>
            <a:r>
              <a:rPr lang="en-US" sz="2400" dirty="0"/>
              <a:t> A temperature sensor (thermistor, thermocouple) converts temperature changes into resistance or voltage changes.</a:t>
            </a:r>
            <a:endParaRPr lang="en-US" altLang="en-US" sz="2400" dirty="0"/>
          </a:p>
        </p:txBody>
      </p:sp>
    </p:spTree>
    <p:extLst>
      <p:ext uri="{BB962C8B-B14F-4D97-AF65-F5344CB8AC3E}">
        <p14:creationId xmlns:p14="http://schemas.microsoft.com/office/powerpoint/2010/main" val="2562183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52950" y="574179"/>
            <a:ext cx="11884562" cy="6001643"/>
          </a:xfrm>
          <a:prstGeom prst="rect">
            <a:avLst/>
          </a:prstGeom>
        </p:spPr>
        <p:txBody>
          <a:bodyPr wrap="square">
            <a:spAutoFit/>
          </a:bodyPr>
          <a:lstStyle/>
          <a:p>
            <a:r>
              <a:rPr lang="en-US" sz="2400" b="1" dirty="0"/>
              <a:t>Classification based on Working Principle</a:t>
            </a:r>
          </a:p>
          <a:p>
            <a:endParaRPr lang="en-US" sz="2400" b="1" dirty="0"/>
          </a:p>
          <a:p>
            <a:pPr marL="342900" lvl="0" indent="-342900" eaLnBrk="0" fontAlgn="base" hangingPunct="0">
              <a:spcBef>
                <a:spcPct val="0"/>
              </a:spcBef>
              <a:spcAft>
                <a:spcPct val="0"/>
              </a:spcAft>
              <a:buFont typeface="Wingdings" panose="05000000000000000000" pitchFamily="2" charset="2"/>
              <a:buChar char="§"/>
            </a:pPr>
            <a:r>
              <a:rPr lang="en-US" altLang="en-US" sz="2400" b="1" dirty="0"/>
              <a:t>Inductive</a:t>
            </a:r>
          </a:p>
          <a:p>
            <a:pPr marL="342900" lvl="0" indent="-342900" eaLnBrk="0" fontAlgn="base" hangingPunct="0">
              <a:spcBef>
                <a:spcPct val="0"/>
              </a:spcBef>
              <a:spcAft>
                <a:spcPct val="0"/>
              </a:spcAft>
              <a:buFont typeface="Wingdings" panose="05000000000000000000" pitchFamily="2" charset="2"/>
              <a:buChar char="§"/>
            </a:pPr>
            <a:endParaRPr lang="en-US" altLang="en-US" sz="2400" b="1" dirty="0"/>
          </a:p>
          <a:p>
            <a:pPr marL="800100" lvl="1" indent="-342900" eaLnBrk="0" fontAlgn="base" hangingPunct="0">
              <a:spcBef>
                <a:spcPct val="0"/>
              </a:spcBef>
              <a:spcAft>
                <a:spcPct val="0"/>
              </a:spcAft>
              <a:buFont typeface="Arial" panose="020B0604020202020204" pitchFamily="34" charset="0"/>
              <a:buChar char="•"/>
            </a:pPr>
            <a:r>
              <a:rPr lang="en-US" altLang="en-US" sz="2400" dirty="0"/>
              <a:t>The sensor operates on the principle of </a:t>
            </a:r>
            <a:r>
              <a:rPr lang="en-US" altLang="en-US" sz="2400" b="1" dirty="0"/>
              <a:t>electromagnetic induction</a:t>
            </a:r>
            <a:r>
              <a:rPr lang="en-US" altLang="en-US" sz="2400" dirty="0"/>
              <a:t>, where changes in a magnetic field or inductance are used for detection.</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Inductive proximity sensors</a:t>
            </a:r>
            <a:r>
              <a:rPr lang="en-US" altLang="en-US" sz="2400" dirty="0"/>
              <a:t> for metal detection and </a:t>
            </a:r>
            <a:r>
              <a:rPr lang="en-US" altLang="en-US" sz="2400" b="1" dirty="0"/>
              <a:t>LVDTs</a:t>
            </a:r>
            <a:r>
              <a:rPr lang="en-US" altLang="en-US" sz="2400" dirty="0"/>
              <a:t> for displacement are good examples.</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342900" lvl="0" indent="-342900" eaLnBrk="0" fontAlgn="base" hangingPunct="0">
              <a:spcBef>
                <a:spcPct val="0"/>
              </a:spcBef>
              <a:spcAft>
                <a:spcPct val="0"/>
              </a:spcAft>
              <a:buFont typeface="Wingdings" panose="05000000000000000000" pitchFamily="2" charset="2"/>
              <a:buChar char="§"/>
            </a:pPr>
            <a:r>
              <a:rPr lang="en-US" altLang="en-US" sz="2400" b="1" dirty="0"/>
              <a:t>Hall Effect</a:t>
            </a:r>
          </a:p>
          <a:p>
            <a:pPr marL="342900" lvl="0" indent="-342900" eaLnBrk="0" fontAlgn="base" hangingPunct="0">
              <a:spcBef>
                <a:spcPct val="0"/>
              </a:spcBef>
              <a:spcAft>
                <a:spcPct val="0"/>
              </a:spcAft>
              <a:buFont typeface="Wingdings" panose="05000000000000000000" pitchFamily="2" charset="2"/>
              <a:buChar char="§"/>
            </a:pPr>
            <a:endParaRPr lang="en-US" altLang="en-US" sz="2400" b="1" dirty="0"/>
          </a:p>
          <a:p>
            <a:pPr marL="800100" lvl="1" indent="-342900" eaLnBrk="0" fontAlgn="base" hangingPunct="0">
              <a:spcBef>
                <a:spcPct val="0"/>
              </a:spcBef>
              <a:spcAft>
                <a:spcPct val="0"/>
              </a:spcAft>
              <a:buFont typeface="Arial" panose="020B0604020202020204" pitchFamily="34" charset="0"/>
              <a:buChar char="•"/>
            </a:pPr>
            <a:r>
              <a:rPr lang="en-US" altLang="en-US" sz="2400" dirty="0"/>
              <a:t>These sensors produce a </a:t>
            </a:r>
            <a:r>
              <a:rPr lang="en-US" altLang="en-US" sz="2400" b="1" dirty="0"/>
              <a:t>voltage output when a magnetic field</a:t>
            </a:r>
            <a:r>
              <a:rPr lang="en-US" altLang="en-US" sz="2400" dirty="0"/>
              <a:t> is applied perpendicular to a current-carrying conductor. </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They are used for magnetic field detection, position sensing, and current sensing.</a:t>
            </a:r>
            <a:endParaRPr lang="en-US" sz="2400" b="1" dirty="0"/>
          </a:p>
        </p:txBody>
      </p:sp>
    </p:spTree>
    <p:extLst>
      <p:ext uri="{BB962C8B-B14F-4D97-AF65-F5344CB8AC3E}">
        <p14:creationId xmlns:p14="http://schemas.microsoft.com/office/powerpoint/2010/main" val="2542995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52950" y="574179"/>
            <a:ext cx="11884562" cy="5262979"/>
          </a:xfrm>
          <a:prstGeom prst="rect">
            <a:avLst/>
          </a:prstGeom>
        </p:spPr>
        <p:txBody>
          <a:bodyPr wrap="square">
            <a:spAutoFit/>
          </a:bodyPr>
          <a:lstStyle/>
          <a:p>
            <a:r>
              <a:rPr lang="en-US" sz="2400" b="1" dirty="0"/>
              <a:t>Classification based on Working Principle</a:t>
            </a:r>
          </a:p>
          <a:p>
            <a:endParaRPr lang="en-US" sz="2400" b="1" dirty="0"/>
          </a:p>
          <a:p>
            <a:pPr marL="342900" lvl="0" indent="-342900" eaLnBrk="0" fontAlgn="base" hangingPunct="0">
              <a:spcBef>
                <a:spcPct val="0"/>
              </a:spcBef>
              <a:spcAft>
                <a:spcPct val="0"/>
              </a:spcAft>
              <a:buFont typeface="Wingdings" panose="05000000000000000000" pitchFamily="2" charset="2"/>
              <a:buChar char="§"/>
            </a:pPr>
            <a:r>
              <a:rPr lang="en-US" altLang="en-US" sz="2400" b="1" dirty="0"/>
              <a:t>Optical</a:t>
            </a:r>
          </a:p>
          <a:p>
            <a:pPr marL="342900" lvl="0" indent="-342900" eaLnBrk="0" fontAlgn="base" hangingPunct="0">
              <a:spcBef>
                <a:spcPct val="0"/>
              </a:spcBef>
              <a:spcAft>
                <a:spcPct val="0"/>
              </a:spcAft>
              <a:buFont typeface="Wingdings" panose="05000000000000000000" pitchFamily="2" charset="2"/>
              <a:buChar char="§"/>
            </a:pPr>
            <a:endParaRPr lang="en-US" altLang="en-US" sz="2400" b="1" dirty="0"/>
          </a:p>
          <a:p>
            <a:pPr marL="800100" lvl="1" indent="-342900" eaLnBrk="0" fontAlgn="base" hangingPunct="0">
              <a:spcBef>
                <a:spcPct val="0"/>
              </a:spcBef>
              <a:spcAft>
                <a:spcPct val="0"/>
              </a:spcAft>
              <a:buFont typeface="Arial" panose="020B0604020202020204" pitchFamily="34" charset="0"/>
              <a:buChar char="•"/>
            </a:pPr>
            <a:r>
              <a:rPr lang="en-US" altLang="en-US" sz="2400" dirty="0"/>
              <a:t>The sensor's operation is based on </a:t>
            </a:r>
            <a:r>
              <a:rPr lang="en-US" altLang="en-US" sz="2400" b="1" dirty="0"/>
              <a:t>light</a:t>
            </a:r>
            <a:r>
              <a:rPr lang="en-US" altLang="en-US" sz="2400" dirty="0"/>
              <a:t> and its properties. This can involve measuring light intensity, wavelength, or changes in a light beam. </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Photodiodes</a:t>
            </a:r>
            <a:r>
              <a:rPr lang="en-US" altLang="en-US" sz="2400" dirty="0"/>
              <a:t> and </a:t>
            </a:r>
            <a:r>
              <a:rPr lang="en-US" altLang="en-US" sz="2400" b="1" dirty="0"/>
              <a:t>IR sensors</a:t>
            </a:r>
            <a:r>
              <a:rPr lang="en-US" altLang="en-US" sz="2400" dirty="0"/>
              <a:t> fall into this category.</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342900" lvl="0" indent="-342900" eaLnBrk="0" fontAlgn="base" hangingPunct="0">
              <a:spcBef>
                <a:spcPct val="0"/>
              </a:spcBef>
              <a:spcAft>
                <a:spcPct val="0"/>
              </a:spcAft>
              <a:buFont typeface="Wingdings" panose="05000000000000000000" pitchFamily="2" charset="2"/>
              <a:buChar char="§"/>
            </a:pPr>
            <a:r>
              <a:rPr lang="en-US" altLang="en-US" sz="2400" b="1" dirty="0"/>
              <a:t>Thermoelectric</a:t>
            </a:r>
            <a:r>
              <a:rPr lang="en-US" altLang="en-US" sz="2400" dirty="0"/>
              <a:t> </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These sensors convert a </a:t>
            </a:r>
            <a:r>
              <a:rPr lang="en-US" altLang="en-US" sz="2400" b="1" dirty="0"/>
              <a:t>temperature difference into an electrical voltage</a:t>
            </a:r>
            <a:r>
              <a:rPr lang="en-US" altLang="en-US" sz="2400" dirty="0"/>
              <a:t>. </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Thermocouples</a:t>
            </a:r>
            <a:r>
              <a:rPr lang="en-US" altLang="en-US" sz="2400" dirty="0"/>
              <a:t> are a classic example of this principle.</a:t>
            </a:r>
            <a:endParaRPr lang="en-US" sz="2400" b="1" dirty="0"/>
          </a:p>
        </p:txBody>
      </p:sp>
    </p:spTree>
    <p:extLst>
      <p:ext uri="{BB962C8B-B14F-4D97-AF65-F5344CB8AC3E}">
        <p14:creationId xmlns:p14="http://schemas.microsoft.com/office/powerpoint/2010/main" val="3453787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80026" y="686885"/>
            <a:ext cx="11982538" cy="3046988"/>
          </a:xfrm>
          <a:prstGeom prst="rect">
            <a:avLst/>
          </a:prstGeom>
        </p:spPr>
        <p:txBody>
          <a:bodyPr wrap="square">
            <a:spAutoFit/>
          </a:bodyPr>
          <a:lstStyle/>
          <a:p>
            <a:r>
              <a:rPr lang="en-US" sz="2400" b="1" dirty="0"/>
              <a:t>Temperature sensors</a:t>
            </a:r>
          </a:p>
          <a:p>
            <a:endParaRPr lang="en-US" sz="2400" b="1" dirty="0"/>
          </a:p>
          <a:p>
            <a:pPr marL="800100" lvl="1" indent="-342900">
              <a:buFont typeface="Wingdings" panose="05000000000000000000" pitchFamily="2" charset="2"/>
              <a:buChar char="§"/>
            </a:pPr>
            <a:r>
              <a:rPr lang="en-US" sz="2400" dirty="0"/>
              <a:t>Temperature sensors are devices designed to measure the amount of heat or cold (temperature) in objects, environments, or processes and provide readings in readable units such as Celsius or Fahrenheit.</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They are widely used in electronics, industry, </a:t>
            </a:r>
            <a:r>
              <a:rPr lang="en-US" sz="2400" dirty="0" err="1"/>
              <a:t>IoT</a:t>
            </a:r>
            <a:r>
              <a:rPr lang="en-US" sz="2400" dirty="0"/>
              <a:t>, automotive, HVAC, and biomedical applications.</a:t>
            </a:r>
          </a:p>
        </p:txBody>
      </p:sp>
    </p:spTree>
    <p:extLst>
      <p:ext uri="{BB962C8B-B14F-4D97-AF65-F5344CB8AC3E}">
        <p14:creationId xmlns:p14="http://schemas.microsoft.com/office/powerpoint/2010/main" val="1618328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80026" y="586677"/>
            <a:ext cx="11982538" cy="461665"/>
          </a:xfrm>
          <a:prstGeom prst="rect">
            <a:avLst/>
          </a:prstGeom>
        </p:spPr>
        <p:txBody>
          <a:bodyPr wrap="square">
            <a:spAutoFit/>
          </a:bodyPr>
          <a:lstStyle/>
          <a:p>
            <a:r>
              <a:rPr lang="en-US" sz="2400" b="1" dirty="0"/>
              <a:t>Temperature sensors</a:t>
            </a:r>
          </a:p>
        </p:txBody>
      </p:sp>
      <p:pic>
        <p:nvPicPr>
          <p:cNvPr id="3" name="Picture 2"/>
          <p:cNvPicPr>
            <a:picLocks noChangeAspect="1"/>
          </p:cNvPicPr>
          <p:nvPr/>
        </p:nvPicPr>
        <p:blipFill>
          <a:blip r:embed="rId3"/>
          <a:stretch>
            <a:fillRect/>
          </a:stretch>
        </p:blipFill>
        <p:spPr>
          <a:xfrm>
            <a:off x="453359" y="1352661"/>
            <a:ext cx="2289841" cy="2600606"/>
          </a:xfrm>
          <a:prstGeom prst="rect">
            <a:avLst/>
          </a:prstGeom>
        </p:spPr>
      </p:pic>
      <p:pic>
        <p:nvPicPr>
          <p:cNvPr id="5" name="Picture 4"/>
          <p:cNvPicPr>
            <a:picLocks noChangeAspect="1"/>
          </p:cNvPicPr>
          <p:nvPr/>
        </p:nvPicPr>
        <p:blipFill>
          <a:blip r:embed="rId4"/>
          <a:stretch>
            <a:fillRect/>
          </a:stretch>
        </p:blipFill>
        <p:spPr>
          <a:xfrm>
            <a:off x="3385851" y="1352661"/>
            <a:ext cx="1493013" cy="2147359"/>
          </a:xfrm>
          <a:prstGeom prst="rect">
            <a:avLst/>
          </a:prstGeom>
        </p:spPr>
      </p:pic>
      <p:pic>
        <p:nvPicPr>
          <p:cNvPr id="6" name="Picture 5"/>
          <p:cNvPicPr>
            <a:picLocks noChangeAspect="1"/>
          </p:cNvPicPr>
          <p:nvPr/>
        </p:nvPicPr>
        <p:blipFill>
          <a:blip r:embed="rId5"/>
          <a:stretch>
            <a:fillRect/>
          </a:stretch>
        </p:blipFill>
        <p:spPr>
          <a:xfrm>
            <a:off x="1068477" y="3938036"/>
            <a:ext cx="3215424" cy="2429431"/>
          </a:xfrm>
          <a:prstGeom prst="rect">
            <a:avLst/>
          </a:prstGeom>
        </p:spPr>
      </p:pic>
      <p:pic>
        <p:nvPicPr>
          <p:cNvPr id="7" name="Picture 6"/>
          <p:cNvPicPr>
            <a:picLocks noChangeAspect="1"/>
          </p:cNvPicPr>
          <p:nvPr/>
        </p:nvPicPr>
        <p:blipFill>
          <a:blip r:embed="rId6"/>
          <a:stretch>
            <a:fillRect/>
          </a:stretch>
        </p:blipFill>
        <p:spPr>
          <a:xfrm>
            <a:off x="5521516" y="893439"/>
            <a:ext cx="2971132" cy="2724710"/>
          </a:xfrm>
          <a:prstGeom prst="rect">
            <a:avLst/>
          </a:prstGeom>
        </p:spPr>
      </p:pic>
      <p:pic>
        <p:nvPicPr>
          <p:cNvPr id="9" name="Picture 8"/>
          <p:cNvPicPr>
            <a:picLocks noChangeAspect="1"/>
          </p:cNvPicPr>
          <p:nvPr/>
        </p:nvPicPr>
        <p:blipFill>
          <a:blip r:embed="rId7"/>
          <a:stretch>
            <a:fillRect/>
          </a:stretch>
        </p:blipFill>
        <p:spPr>
          <a:xfrm rot="21129125">
            <a:off x="5514482" y="3889539"/>
            <a:ext cx="3224441" cy="2280268"/>
          </a:xfrm>
          <a:prstGeom prst="rect">
            <a:avLst/>
          </a:prstGeom>
        </p:spPr>
      </p:pic>
      <p:pic>
        <p:nvPicPr>
          <p:cNvPr id="10" name="Picture 9"/>
          <p:cNvPicPr>
            <a:picLocks noChangeAspect="1"/>
          </p:cNvPicPr>
          <p:nvPr/>
        </p:nvPicPr>
        <p:blipFill>
          <a:blip r:embed="rId8"/>
          <a:stretch>
            <a:fillRect/>
          </a:stretch>
        </p:blipFill>
        <p:spPr>
          <a:xfrm>
            <a:off x="9539762" y="851803"/>
            <a:ext cx="2102855" cy="2115274"/>
          </a:xfrm>
          <a:prstGeom prst="rect">
            <a:avLst/>
          </a:prstGeom>
        </p:spPr>
      </p:pic>
      <p:pic>
        <p:nvPicPr>
          <p:cNvPr id="13" name="Picture 12"/>
          <p:cNvPicPr>
            <a:picLocks noChangeAspect="1"/>
          </p:cNvPicPr>
          <p:nvPr/>
        </p:nvPicPr>
        <p:blipFill>
          <a:blip r:embed="rId9"/>
          <a:stretch>
            <a:fillRect/>
          </a:stretch>
        </p:blipFill>
        <p:spPr>
          <a:xfrm>
            <a:off x="8978257" y="3680078"/>
            <a:ext cx="2948010" cy="2550085"/>
          </a:xfrm>
          <a:prstGeom prst="rect">
            <a:avLst/>
          </a:prstGeom>
        </p:spPr>
      </p:pic>
      <p:sp>
        <p:nvSpPr>
          <p:cNvPr id="14" name="Rectangle 13"/>
          <p:cNvSpPr/>
          <p:nvPr/>
        </p:nvSpPr>
        <p:spPr>
          <a:xfrm>
            <a:off x="1439419" y="3339297"/>
            <a:ext cx="777777" cy="400110"/>
          </a:xfrm>
          <a:prstGeom prst="rect">
            <a:avLst/>
          </a:prstGeom>
        </p:spPr>
        <p:txBody>
          <a:bodyPr wrap="none">
            <a:spAutoFit/>
          </a:bodyPr>
          <a:lstStyle/>
          <a:p>
            <a:r>
              <a:rPr lang="en-US" sz="2000" b="1" dirty="0"/>
              <a:t>LM35</a:t>
            </a:r>
            <a:endParaRPr lang="en-US" sz="2000" dirty="0"/>
          </a:p>
        </p:txBody>
      </p:sp>
      <p:sp>
        <p:nvSpPr>
          <p:cNvPr id="17" name="Rectangle 16"/>
          <p:cNvSpPr/>
          <p:nvPr/>
        </p:nvSpPr>
        <p:spPr>
          <a:xfrm>
            <a:off x="7351632" y="2967076"/>
            <a:ext cx="952505" cy="400110"/>
          </a:xfrm>
          <a:prstGeom prst="rect">
            <a:avLst/>
          </a:prstGeom>
        </p:spPr>
        <p:txBody>
          <a:bodyPr wrap="none">
            <a:spAutoFit/>
          </a:bodyPr>
          <a:lstStyle/>
          <a:p>
            <a:r>
              <a:rPr lang="en-US" sz="2000" b="1" dirty="0"/>
              <a:t>DHT 11</a:t>
            </a:r>
            <a:endParaRPr lang="en-US" sz="2000" dirty="0"/>
          </a:p>
        </p:txBody>
      </p:sp>
      <p:sp>
        <p:nvSpPr>
          <p:cNvPr id="18" name="Rectangle 17"/>
          <p:cNvSpPr/>
          <p:nvPr/>
        </p:nvSpPr>
        <p:spPr>
          <a:xfrm>
            <a:off x="7363539" y="5731128"/>
            <a:ext cx="952505" cy="400110"/>
          </a:xfrm>
          <a:prstGeom prst="rect">
            <a:avLst/>
          </a:prstGeom>
        </p:spPr>
        <p:txBody>
          <a:bodyPr wrap="none">
            <a:spAutoFit/>
          </a:bodyPr>
          <a:lstStyle/>
          <a:p>
            <a:r>
              <a:rPr lang="en-US" sz="2000" b="1" dirty="0"/>
              <a:t>DHT 22</a:t>
            </a:r>
            <a:endParaRPr lang="en-US" sz="2000" dirty="0"/>
          </a:p>
        </p:txBody>
      </p:sp>
      <p:sp>
        <p:nvSpPr>
          <p:cNvPr id="19" name="Rectangle 18"/>
          <p:cNvSpPr/>
          <p:nvPr/>
        </p:nvSpPr>
        <p:spPr>
          <a:xfrm>
            <a:off x="10051618" y="3099908"/>
            <a:ext cx="1079142" cy="400110"/>
          </a:xfrm>
          <a:prstGeom prst="rect">
            <a:avLst/>
          </a:prstGeom>
        </p:spPr>
        <p:txBody>
          <a:bodyPr wrap="none">
            <a:spAutoFit/>
          </a:bodyPr>
          <a:lstStyle/>
          <a:p>
            <a:r>
              <a:rPr lang="en-US" sz="2000" b="1" dirty="0"/>
              <a:t>BMP280</a:t>
            </a:r>
            <a:endParaRPr lang="en-US" sz="2000" dirty="0"/>
          </a:p>
        </p:txBody>
      </p:sp>
      <p:sp>
        <p:nvSpPr>
          <p:cNvPr id="20" name="Rectangle 19"/>
          <p:cNvSpPr/>
          <p:nvPr/>
        </p:nvSpPr>
        <p:spPr>
          <a:xfrm>
            <a:off x="2110168" y="5984748"/>
            <a:ext cx="1132041" cy="400110"/>
          </a:xfrm>
          <a:prstGeom prst="rect">
            <a:avLst/>
          </a:prstGeom>
        </p:spPr>
        <p:txBody>
          <a:bodyPr wrap="none">
            <a:spAutoFit/>
          </a:bodyPr>
          <a:lstStyle/>
          <a:p>
            <a:r>
              <a:rPr lang="en-US" sz="2000" b="1" dirty="0"/>
              <a:t>DS18B20</a:t>
            </a:r>
            <a:endParaRPr lang="en-US" sz="2000" dirty="0"/>
          </a:p>
        </p:txBody>
      </p:sp>
      <p:sp>
        <p:nvSpPr>
          <p:cNvPr id="21" name="Rectangle 20"/>
          <p:cNvSpPr/>
          <p:nvPr/>
        </p:nvSpPr>
        <p:spPr>
          <a:xfrm>
            <a:off x="3623201" y="3432797"/>
            <a:ext cx="1355884" cy="400110"/>
          </a:xfrm>
          <a:prstGeom prst="rect">
            <a:avLst/>
          </a:prstGeom>
        </p:spPr>
        <p:txBody>
          <a:bodyPr wrap="none">
            <a:spAutoFit/>
          </a:bodyPr>
          <a:lstStyle/>
          <a:p>
            <a:r>
              <a:rPr lang="en-US" sz="2000" b="1" dirty="0"/>
              <a:t>Thermistor</a:t>
            </a:r>
            <a:endParaRPr lang="en-US" sz="2000" dirty="0"/>
          </a:p>
        </p:txBody>
      </p:sp>
      <p:sp>
        <p:nvSpPr>
          <p:cNvPr id="15" name="Rectangle 14"/>
          <p:cNvSpPr/>
          <p:nvPr/>
        </p:nvSpPr>
        <p:spPr>
          <a:xfrm>
            <a:off x="10659208" y="5800082"/>
            <a:ext cx="1308371" cy="400110"/>
          </a:xfrm>
          <a:prstGeom prst="rect">
            <a:avLst/>
          </a:prstGeom>
        </p:spPr>
        <p:txBody>
          <a:bodyPr wrap="none">
            <a:spAutoFit/>
          </a:bodyPr>
          <a:lstStyle/>
          <a:p>
            <a:r>
              <a:rPr lang="en-US" sz="2000" b="1" dirty="0"/>
              <a:t>MLX90614</a:t>
            </a:r>
          </a:p>
        </p:txBody>
      </p:sp>
    </p:spTree>
    <p:extLst>
      <p:ext uri="{BB962C8B-B14F-4D97-AF65-F5344CB8AC3E}">
        <p14:creationId xmlns:p14="http://schemas.microsoft.com/office/powerpoint/2010/main" val="3828963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7604" y="597064"/>
            <a:ext cx="11932434" cy="2677656"/>
          </a:xfrm>
          <a:prstGeom prst="rect">
            <a:avLst/>
          </a:prstGeom>
        </p:spPr>
        <p:txBody>
          <a:bodyPr wrap="square">
            <a:spAutoFit/>
          </a:bodyPr>
          <a:lstStyle/>
          <a:p>
            <a:r>
              <a:rPr lang="en-US" sz="2400" b="1" dirty="0"/>
              <a:t>Working Principle</a:t>
            </a:r>
          </a:p>
          <a:p>
            <a:endParaRPr lang="en-US" sz="2400" b="1" dirty="0"/>
          </a:p>
          <a:p>
            <a:pPr marL="342900" indent="-342900">
              <a:buFont typeface="Wingdings" panose="05000000000000000000" pitchFamily="2" charset="2"/>
              <a:buChar char="§"/>
            </a:pPr>
            <a:r>
              <a:rPr lang="en-US" sz="2400" dirty="0"/>
              <a:t>Most temperature sensors work by converting thermal changes (heat/coolness) into a corresponding change in electrical properties like resistance, voltage, or current.</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For example, the resistance across a thermistor or RTD changes with temperature, while thermocouples generate a voltage proportional to temperature differences (</a:t>
            </a:r>
            <a:r>
              <a:rPr lang="en-US" sz="2400" dirty="0" err="1"/>
              <a:t>Seebeck</a:t>
            </a:r>
            <a:r>
              <a:rPr lang="en-US" sz="2400" dirty="0"/>
              <a:t> effect).</a:t>
            </a:r>
            <a:endParaRPr lang="en-US" sz="2400" b="0" i="0" dirty="0">
              <a:effectLst/>
            </a:endParaRPr>
          </a:p>
        </p:txBody>
      </p:sp>
    </p:spTree>
    <p:extLst>
      <p:ext uri="{BB962C8B-B14F-4D97-AF65-F5344CB8AC3E}">
        <p14:creationId xmlns:p14="http://schemas.microsoft.com/office/powerpoint/2010/main" val="688470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7786" y="574553"/>
            <a:ext cx="11912252" cy="5632311"/>
          </a:xfrm>
          <a:prstGeom prst="rect">
            <a:avLst/>
          </a:prstGeom>
        </p:spPr>
        <p:txBody>
          <a:bodyPr wrap="square">
            <a:spAutoFit/>
          </a:bodyPr>
          <a:lstStyle/>
          <a:p>
            <a:r>
              <a:rPr lang="en-US" sz="2400" b="1" dirty="0"/>
              <a:t>Main Types of Temperature Sensors</a:t>
            </a:r>
          </a:p>
          <a:p>
            <a:endParaRPr lang="en-US" sz="2400" b="1" dirty="0"/>
          </a:p>
          <a:p>
            <a:r>
              <a:rPr lang="en-US" sz="2400" b="1" dirty="0"/>
              <a:t>Contact Sensors</a:t>
            </a:r>
          </a:p>
          <a:p>
            <a:endParaRPr lang="en-US" sz="2400" b="1" dirty="0"/>
          </a:p>
          <a:p>
            <a:r>
              <a:rPr lang="en-US" sz="2400" dirty="0"/>
              <a:t>	These must be in direct contact with the target. Common examples are:</a:t>
            </a:r>
          </a:p>
          <a:p>
            <a:endParaRPr lang="en-US" sz="2400" dirty="0"/>
          </a:p>
          <a:p>
            <a:pPr marL="742950" lvl="1" indent="-285750">
              <a:buFont typeface="Arial" panose="020B0604020202020204" pitchFamily="34" charset="0"/>
              <a:buChar char="•"/>
            </a:pPr>
            <a:r>
              <a:rPr lang="en-US" sz="2400" b="1" dirty="0"/>
              <a:t>Thermocouples:</a:t>
            </a:r>
            <a:r>
              <a:rPr lang="en-US" sz="2400" dirty="0"/>
              <a:t> </a:t>
            </a:r>
          </a:p>
          <a:p>
            <a:pPr marL="742950" lvl="1" indent="-285750">
              <a:buFont typeface="Arial" panose="020B0604020202020204" pitchFamily="34" charset="0"/>
              <a:buChar char="•"/>
            </a:pPr>
            <a:endParaRPr lang="en-US" sz="2400" dirty="0"/>
          </a:p>
          <a:p>
            <a:pPr marL="1200150" lvl="2" indent="-285750">
              <a:buFont typeface="Arial" panose="020B0604020202020204" pitchFamily="34" charset="0"/>
              <a:buChar char="•"/>
            </a:pPr>
            <a:r>
              <a:rPr lang="en-US" sz="2400" dirty="0"/>
              <a:t>Two different metals joined at one end, producing a voltage related to temperature differences. Wide temperature range, generally low accuracy, nonlinear output.</a:t>
            </a:r>
          </a:p>
          <a:p>
            <a:pPr marL="1257300" lvl="2" indent="-342900">
              <a:buFont typeface="Arial" panose="020B0604020202020204" pitchFamily="34" charset="0"/>
              <a:buChar char="•"/>
            </a:pPr>
            <a:r>
              <a:rPr lang="en-US" sz="2400" dirty="0"/>
              <a:t>Made of two different metals joined at one end.</a:t>
            </a:r>
          </a:p>
          <a:p>
            <a:pPr marL="1257300" lvl="2" indent="-342900">
              <a:buFont typeface="Arial" panose="020B0604020202020204" pitchFamily="34" charset="0"/>
              <a:buChar char="•"/>
            </a:pPr>
            <a:r>
              <a:rPr lang="en-US" sz="2400" dirty="0"/>
              <a:t>Generate a voltage based on the temperature difference (</a:t>
            </a:r>
            <a:r>
              <a:rPr lang="en-US" sz="2400" dirty="0" err="1"/>
              <a:t>Seebeck</a:t>
            </a:r>
            <a:r>
              <a:rPr lang="en-US" sz="2400" dirty="0"/>
              <a:t> effect).</a:t>
            </a:r>
          </a:p>
          <a:p>
            <a:pPr marL="1257300" lvl="2" indent="-342900">
              <a:buFont typeface="Arial" panose="020B0604020202020204" pitchFamily="34" charset="0"/>
              <a:buChar char="•"/>
            </a:pPr>
            <a:r>
              <a:rPr lang="en-US" sz="2400" b="1" dirty="0"/>
              <a:t>Range:</a:t>
            </a:r>
            <a:r>
              <a:rPr lang="en-US" sz="2400" dirty="0"/>
              <a:t> –200 °C to +1750 °C (depending on type: J, K, T, etc.)</a:t>
            </a:r>
          </a:p>
          <a:p>
            <a:pPr marL="1257300" lvl="2" indent="-342900">
              <a:buFont typeface="Arial" panose="020B0604020202020204" pitchFamily="34" charset="0"/>
              <a:buChar char="•"/>
            </a:pPr>
            <a:r>
              <a:rPr lang="en-US" sz="2400" b="1" dirty="0"/>
              <a:t>Advantages:</a:t>
            </a:r>
            <a:r>
              <a:rPr lang="en-US" sz="2400" dirty="0"/>
              <a:t> Wide range, rugged, inexpensive.</a:t>
            </a:r>
          </a:p>
          <a:p>
            <a:pPr marL="1257300" lvl="2" indent="-342900">
              <a:buFont typeface="Arial" panose="020B0604020202020204" pitchFamily="34" charset="0"/>
              <a:buChar char="•"/>
            </a:pPr>
            <a:r>
              <a:rPr lang="en-US" sz="2400" b="1" dirty="0"/>
              <a:t>Disadvantages:</a:t>
            </a:r>
            <a:r>
              <a:rPr lang="en-US" sz="2400" dirty="0"/>
              <a:t> Requires reference junction compensation, less accurate than RTDs.</a:t>
            </a:r>
          </a:p>
        </p:txBody>
      </p:sp>
    </p:spTree>
    <p:extLst>
      <p:ext uri="{BB962C8B-B14F-4D97-AF65-F5344CB8AC3E}">
        <p14:creationId xmlns:p14="http://schemas.microsoft.com/office/powerpoint/2010/main" val="2011461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7786" y="574553"/>
            <a:ext cx="11912252" cy="3416320"/>
          </a:xfrm>
          <a:prstGeom prst="rect">
            <a:avLst/>
          </a:prstGeom>
        </p:spPr>
        <p:txBody>
          <a:bodyPr wrap="square">
            <a:spAutoFit/>
          </a:bodyPr>
          <a:lstStyle/>
          <a:p>
            <a:pPr marL="742950" lvl="1" indent="-285750">
              <a:buFont typeface="Arial" panose="020B0604020202020204" pitchFamily="34" charset="0"/>
              <a:buChar char="•"/>
            </a:pPr>
            <a:r>
              <a:rPr lang="en-US" sz="2400" b="1" dirty="0"/>
              <a:t>Resistance Temperature Detectors (RTD):</a:t>
            </a:r>
            <a:r>
              <a:rPr lang="en-US" sz="2400" dirty="0"/>
              <a:t> </a:t>
            </a:r>
          </a:p>
          <a:p>
            <a:pPr marL="742950" lvl="1" indent="-285750">
              <a:buFont typeface="Arial" panose="020B0604020202020204" pitchFamily="34" charset="0"/>
              <a:buChar char="•"/>
            </a:pPr>
            <a:endParaRPr lang="en-US" sz="2400" dirty="0"/>
          </a:p>
          <a:p>
            <a:pPr marL="1200150" lvl="2" indent="-285750">
              <a:buFont typeface="Arial" panose="020B0604020202020204" pitchFamily="34" charset="0"/>
              <a:buChar char="•"/>
            </a:pPr>
            <a:r>
              <a:rPr lang="en-US" sz="2400" dirty="0"/>
              <a:t>Metal resistors (often platinum) whose resistance varies linearly with temperature. Highly accurate and stable, used in critical applications.</a:t>
            </a:r>
          </a:p>
          <a:p>
            <a:pPr marL="1257300" lvl="2" indent="-342900" eaLnBrk="0" fontAlgn="base" hangingPunct="0">
              <a:spcBef>
                <a:spcPct val="0"/>
              </a:spcBef>
              <a:spcAft>
                <a:spcPct val="0"/>
              </a:spcAft>
              <a:buFont typeface="Arial" panose="020B0604020202020204" pitchFamily="34" charset="0"/>
              <a:buChar char="•"/>
            </a:pPr>
            <a:r>
              <a:rPr lang="en-US" altLang="en-US" sz="2400" dirty="0"/>
              <a:t>Resistance of metal (usually platinum, like PT100/ PT1000) changes with temperature.</a:t>
            </a:r>
          </a:p>
          <a:p>
            <a:pPr marL="1257300" lvl="2" indent="-342900" eaLnBrk="0" fontAlgn="base" hangingPunct="0">
              <a:spcBef>
                <a:spcPct val="0"/>
              </a:spcBef>
              <a:spcAft>
                <a:spcPct val="0"/>
              </a:spcAft>
              <a:buFont typeface="Arial" panose="020B0604020202020204" pitchFamily="34" charset="0"/>
              <a:buChar char="•"/>
            </a:pPr>
            <a:r>
              <a:rPr lang="en-US" altLang="en-US" sz="2400" b="1" dirty="0"/>
              <a:t>Range:</a:t>
            </a:r>
            <a:r>
              <a:rPr lang="en-US" altLang="en-US" sz="2400" dirty="0"/>
              <a:t> –200 °C to +850 °C</a:t>
            </a:r>
          </a:p>
          <a:p>
            <a:pPr marL="1257300" lvl="2" indent="-342900" eaLnBrk="0" fontAlgn="base" hangingPunct="0">
              <a:spcBef>
                <a:spcPct val="0"/>
              </a:spcBef>
              <a:spcAft>
                <a:spcPct val="0"/>
              </a:spcAft>
              <a:buFont typeface="Arial" panose="020B0604020202020204" pitchFamily="34" charset="0"/>
              <a:buChar char="•"/>
            </a:pPr>
            <a:r>
              <a:rPr lang="en-US" altLang="en-US" sz="2400" b="1" dirty="0"/>
              <a:t>Advantages:</a:t>
            </a:r>
            <a:r>
              <a:rPr lang="en-US" altLang="en-US" sz="2400" dirty="0"/>
              <a:t> Very accurate, stable over time.</a:t>
            </a:r>
          </a:p>
          <a:p>
            <a:pPr marL="1257300" lvl="2" indent="-342900" eaLnBrk="0" fontAlgn="base" hangingPunct="0">
              <a:spcBef>
                <a:spcPct val="0"/>
              </a:spcBef>
              <a:spcAft>
                <a:spcPct val="0"/>
              </a:spcAft>
              <a:buFont typeface="Arial" panose="020B0604020202020204" pitchFamily="34" charset="0"/>
              <a:buChar char="•"/>
            </a:pPr>
            <a:r>
              <a:rPr lang="en-US" altLang="en-US" sz="2400" b="1" dirty="0"/>
              <a:t>Disadvantages:</a:t>
            </a:r>
            <a:r>
              <a:rPr lang="en-US" altLang="en-US" sz="2400" dirty="0"/>
              <a:t> More expensive, slower response.</a:t>
            </a:r>
            <a:endParaRPr lang="en-US" sz="2400" dirty="0"/>
          </a:p>
        </p:txBody>
      </p:sp>
    </p:spTree>
    <p:extLst>
      <p:ext uri="{BB962C8B-B14F-4D97-AF65-F5344CB8AC3E}">
        <p14:creationId xmlns:p14="http://schemas.microsoft.com/office/powerpoint/2010/main" val="2605644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7786" y="574553"/>
            <a:ext cx="11912252" cy="4154984"/>
          </a:xfrm>
          <a:prstGeom prst="rect">
            <a:avLst/>
          </a:prstGeom>
        </p:spPr>
        <p:txBody>
          <a:bodyPr wrap="square">
            <a:spAutoFit/>
          </a:bodyPr>
          <a:lstStyle/>
          <a:p>
            <a:pPr marL="742950" lvl="1" indent="-285750">
              <a:buFont typeface="Arial" panose="020B0604020202020204" pitchFamily="34" charset="0"/>
              <a:buChar char="•"/>
            </a:pPr>
            <a:r>
              <a:rPr lang="en-US" sz="2400" b="1" dirty="0"/>
              <a:t>Thermistors:</a:t>
            </a:r>
            <a:r>
              <a:rPr lang="en-US" sz="2400" dirty="0"/>
              <a:t> </a:t>
            </a:r>
          </a:p>
          <a:p>
            <a:pPr marL="742950" lvl="1" indent="-285750">
              <a:buFont typeface="Arial" panose="020B0604020202020204" pitchFamily="34" charset="0"/>
              <a:buChar char="•"/>
            </a:pPr>
            <a:endParaRPr lang="en-US" sz="2400" dirty="0"/>
          </a:p>
          <a:p>
            <a:pPr marL="1200150" lvl="2" indent="-285750">
              <a:buFont typeface="Arial" panose="020B0604020202020204" pitchFamily="34" charset="0"/>
              <a:buChar char="•"/>
            </a:pPr>
            <a:r>
              <a:rPr lang="en-US" sz="2400" dirty="0"/>
              <a:t>Typically made from semiconductor material; resistance decreases as temperature rises. NTC (Negative Temperature Coefficient) thermistors are common in consumer electronics and medical devices.</a:t>
            </a:r>
          </a:p>
          <a:p>
            <a:pPr marL="1257300" lvl="2" indent="-342900" eaLnBrk="0" fontAlgn="base" hangingPunct="0">
              <a:spcBef>
                <a:spcPct val="0"/>
              </a:spcBef>
              <a:spcAft>
                <a:spcPct val="0"/>
              </a:spcAft>
              <a:buFont typeface="Arial" panose="020B0604020202020204" pitchFamily="34" charset="0"/>
              <a:buChar char="•"/>
            </a:pPr>
            <a:r>
              <a:rPr lang="en-US" altLang="en-US" sz="2400" dirty="0"/>
              <a:t>Semiconductor resistors whose resistance changes non-linearly with temperature.</a:t>
            </a:r>
          </a:p>
          <a:p>
            <a:pPr marL="1257300" lvl="2" indent="-342900" eaLnBrk="0" fontAlgn="base" hangingPunct="0">
              <a:spcBef>
                <a:spcPct val="0"/>
              </a:spcBef>
              <a:spcAft>
                <a:spcPct val="0"/>
              </a:spcAft>
              <a:buFont typeface="Arial" panose="020B0604020202020204" pitchFamily="34" charset="0"/>
              <a:buChar char="•"/>
            </a:pPr>
            <a:r>
              <a:rPr lang="en-US" altLang="en-US" sz="2400" dirty="0"/>
              <a:t>Two types: </a:t>
            </a:r>
            <a:r>
              <a:rPr lang="en-US" altLang="en-US" sz="2400" b="1" dirty="0"/>
              <a:t>NTC (Negative Temperature Coefficient)</a:t>
            </a:r>
            <a:r>
              <a:rPr lang="en-US" altLang="en-US" sz="2400" dirty="0"/>
              <a:t> and </a:t>
            </a:r>
            <a:r>
              <a:rPr lang="en-US" altLang="en-US" sz="2400" b="1" dirty="0"/>
              <a:t>PTC (Positive Temperature Coefficient).</a:t>
            </a:r>
            <a:endParaRPr lang="en-US" altLang="en-US" sz="2400" dirty="0"/>
          </a:p>
          <a:p>
            <a:pPr marL="1257300" lvl="2" indent="-342900" eaLnBrk="0" fontAlgn="base" hangingPunct="0">
              <a:spcBef>
                <a:spcPct val="0"/>
              </a:spcBef>
              <a:spcAft>
                <a:spcPct val="0"/>
              </a:spcAft>
              <a:buFont typeface="Arial" panose="020B0604020202020204" pitchFamily="34" charset="0"/>
              <a:buChar char="•"/>
            </a:pPr>
            <a:r>
              <a:rPr lang="en-US" altLang="en-US" sz="2400" b="1" dirty="0"/>
              <a:t>Range:</a:t>
            </a:r>
            <a:r>
              <a:rPr lang="en-US" altLang="en-US" sz="2400" dirty="0"/>
              <a:t> –100 °C to +300 °C (NTC).</a:t>
            </a:r>
          </a:p>
          <a:p>
            <a:pPr marL="1257300" lvl="2" indent="-342900" eaLnBrk="0" fontAlgn="base" hangingPunct="0">
              <a:spcBef>
                <a:spcPct val="0"/>
              </a:spcBef>
              <a:spcAft>
                <a:spcPct val="0"/>
              </a:spcAft>
              <a:buFont typeface="Arial" panose="020B0604020202020204" pitchFamily="34" charset="0"/>
              <a:buChar char="•"/>
            </a:pPr>
            <a:r>
              <a:rPr lang="en-US" altLang="en-US" sz="2400" b="1" dirty="0"/>
              <a:t>Advantages:</a:t>
            </a:r>
            <a:r>
              <a:rPr lang="en-US" altLang="en-US" sz="2400" dirty="0"/>
              <a:t> High sensitivity, inexpensive.</a:t>
            </a:r>
          </a:p>
          <a:p>
            <a:pPr marL="1257300" lvl="2" indent="-342900" eaLnBrk="0" fontAlgn="base" hangingPunct="0">
              <a:spcBef>
                <a:spcPct val="0"/>
              </a:spcBef>
              <a:spcAft>
                <a:spcPct val="0"/>
              </a:spcAft>
              <a:buFont typeface="Arial" panose="020B0604020202020204" pitchFamily="34" charset="0"/>
              <a:buChar char="•"/>
            </a:pPr>
            <a:r>
              <a:rPr lang="en-US" altLang="en-US" sz="2400" b="1" dirty="0"/>
              <a:t>Disadvantages:</a:t>
            </a:r>
            <a:r>
              <a:rPr lang="en-US" altLang="en-US" sz="2400" dirty="0"/>
              <a:t> Limited range, non-linear.</a:t>
            </a:r>
            <a:endParaRPr lang="en-US" sz="2400" b="0" i="0" dirty="0">
              <a:effectLst/>
            </a:endParaRPr>
          </a:p>
        </p:txBody>
      </p:sp>
    </p:spTree>
    <p:extLst>
      <p:ext uri="{BB962C8B-B14F-4D97-AF65-F5344CB8AC3E}">
        <p14:creationId xmlns:p14="http://schemas.microsoft.com/office/powerpoint/2010/main" val="4007728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7786" y="574553"/>
            <a:ext cx="11912252" cy="4524315"/>
          </a:xfrm>
          <a:prstGeom prst="rect">
            <a:avLst/>
          </a:prstGeom>
        </p:spPr>
        <p:txBody>
          <a:bodyPr wrap="square">
            <a:spAutoFit/>
          </a:bodyPr>
          <a:lstStyle/>
          <a:p>
            <a:r>
              <a:rPr lang="en-US" sz="2400" b="1" dirty="0"/>
              <a:t>Non-Contact Sensors:</a:t>
            </a:r>
            <a:r>
              <a:rPr lang="en-US" sz="2400" dirty="0"/>
              <a:t> </a:t>
            </a:r>
          </a:p>
          <a:p>
            <a:pPr marL="342900" indent="-342900">
              <a:buFont typeface="Wingdings" panose="05000000000000000000" pitchFamily="2" charset="2"/>
              <a:buChar char="§"/>
            </a:pPr>
            <a:endParaRPr lang="en-US" sz="2400" dirty="0"/>
          </a:p>
          <a:p>
            <a:r>
              <a:rPr lang="en-US" sz="2400" dirty="0"/>
              <a:t>      These measure temperature by detecting infrared (thermal) radiation.</a:t>
            </a:r>
          </a:p>
          <a:p>
            <a:endParaRPr lang="en-US" sz="2400" dirty="0"/>
          </a:p>
          <a:p>
            <a:pPr marL="800100" lvl="1" indent="-342900">
              <a:buFont typeface="Arial" panose="020B0604020202020204" pitchFamily="34" charset="0"/>
              <a:buChar char="•"/>
            </a:pPr>
            <a:r>
              <a:rPr lang="en-US" sz="2400" dirty="0"/>
              <a:t>Infrared Thermometers/Pyrometers/Thermal Imaging Cameras: Used when contact is unsafe or impractical (hazardous fields, moving objects).</a:t>
            </a:r>
          </a:p>
          <a:p>
            <a:pPr marL="800100" lvl="1" indent="-342900" eaLnBrk="0" fontAlgn="base" hangingPunct="0">
              <a:spcBef>
                <a:spcPct val="0"/>
              </a:spcBef>
              <a:spcAft>
                <a:spcPct val="0"/>
              </a:spcAft>
              <a:buFont typeface="Arial" panose="020B0604020202020204" pitchFamily="34" charset="0"/>
              <a:buChar char="•"/>
            </a:pPr>
            <a:r>
              <a:rPr lang="en-US" altLang="en-US" sz="2400" dirty="0"/>
              <a:t>Non-contact measurement using infrared radiation.</a:t>
            </a:r>
          </a:p>
          <a:p>
            <a:pPr marL="800100" lvl="1" indent="-342900" eaLnBrk="0" fontAlgn="base" hangingPunct="0">
              <a:spcBef>
                <a:spcPct val="0"/>
              </a:spcBef>
              <a:spcAft>
                <a:spcPct val="0"/>
              </a:spcAft>
              <a:buFont typeface="Arial" panose="020B0604020202020204" pitchFamily="34" charset="0"/>
              <a:buChar char="•"/>
            </a:pPr>
            <a:r>
              <a:rPr lang="en-US" altLang="en-US" sz="2400" dirty="0"/>
              <a:t>Examples: MLX90614, FLIR sensors.</a:t>
            </a:r>
          </a:p>
          <a:p>
            <a:pPr marL="800100" lvl="1" indent="-342900" eaLnBrk="0" fontAlgn="base" hangingPunct="0">
              <a:spcBef>
                <a:spcPct val="0"/>
              </a:spcBef>
              <a:spcAft>
                <a:spcPct val="0"/>
              </a:spcAft>
              <a:buFont typeface="Arial" panose="020B0604020202020204" pitchFamily="34" charset="0"/>
              <a:buChar char="•"/>
            </a:pPr>
            <a:r>
              <a:rPr lang="en-US" altLang="en-US" sz="2400" b="1" dirty="0"/>
              <a:t>Range:</a:t>
            </a:r>
            <a:r>
              <a:rPr lang="en-US" altLang="en-US" sz="2400" dirty="0"/>
              <a:t> –70 °C to +380 °C (depends on model).</a:t>
            </a:r>
          </a:p>
          <a:p>
            <a:pPr marL="800100" lvl="1" indent="-342900" eaLnBrk="0" fontAlgn="base" hangingPunct="0">
              <a:spcBef>
                <a:spcPct val="0"/>
              </a:spcBef>
              <a:spcAft>
                <a:spcPct val="0"/>
              </a:spcAft>
              <a:buFont typeface="Arial" panose="020B0604020202020204" pitchFamily="34" charset="0"/>
              <a:buChar char="•"/>
            </a:pPr>
            <a:r>
              <a:rPr lang="en-US" altLang="en-US" sz="2400" b="1" dirty="0"/>
              <a:t>Advantages:</a:t>
            </a:r>
            <a:r>
              <a:rPr lang="en-US" altLang="en-US" sz="2400" dirty="0"/>
              <a:t> Can measure without touching, useful for moving/hazardous objects.</a:t>
            </a:r>
          </a:p>
          <a:p>
            <a:pPr marL="800100" lvl="1" indent="-342900" eaLnBrk="0" fontAlgn="base" hangingPunct="0">
              <a:spcBef>
                <a:spcPct val="0"/>
              </a:spcBef>
              <a:spcAft>
                <a:spcPct val="0"/>
              </a:spcAft>
              <a:buFont typeface="Arial" panose="020B0604020202020204" pitchFamily="34" charset="0"/>
              <a:buChar char="•"/>
            </a:pPr>
            <a:r>
              <a:rPr lang="en-US" altLang="en-US" sz="2400" b="1" dirty="0"/>
              <a:t>Disadvantages:</a:t>
            </a:r>
            <a:r>
              <a:rPr lang="en-US" altLang="en-US" sz="2400" dirty="0"/>
              <a:t> Sensitive to dust, smoke, and emissivity variations.</a:t>
            </a:r>
          </a:p>
          <a:p>
            <a:pPr marL="800100" lvl="1" indent="-342900">
              <a:buFont typeface="Arial" panose="020B0604020202020204" pitchFamily="34" charset="0"/>
              <a:buChar char="•"/>
            </a:pPr>
            <a:endParaRPr lang="en-US" sz="2400" b="0" i="0" dirty="0">
              <a:effectLst/>
            </a:endParaRPr>
          </a:p>
        </p:txBody>
      </p:sp>
    </p:spTree>
    <p:extLst>
      <p:ext uri="{BB962C8B-B14F-4D97-AF65-F5344CB8AC3E}">
        <p14:creationId xmlns:p14="http://schemas.microsoft.com/office/powerpoint/2010/main" val="3025081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7786" y="574553"/>
            <a:ext cx="11912252" cy="7232749"/>
          </a:xfrm>
          <a:prstGeom prst="rect">
            <a:avLst/>
          </a:prstGeom>
        </p:spPr>
        <p:txBody>
          <a:bodyPr wrap="square">
            <a:spAutoFit/>
          </a:bodyPr>
          <a:lstStyle/>
          <a:p>
            <a:r>
              <a:rPr lang="en-US" sz="2400" b="1" dirty="0"/>
              <a:t>Other Types and Special Features</a:t>
            </a:r>
          </a:p>
          <a:p>
            <a:endParaRPr lang="en-US" sz="2400" b="1" dirty="0"/>
          </a:p>
          <a:p>
            <a:r>
              <a:rPr lang="en-US" sz="2400" b="1" dirty="0"/>
              <a:t>Semiconductor-Based Sensors: </a:t>
            </a:r>
          </a:p>
          <a:p>
            <a:endParaRPr lang="en-US" sz="2400" b="1" dirty="0"/>
          </a:p>
          <a:p>
            <a:pPr marL="800100" lvl="1" indent="-342900">
              <a:buFont typeface="Arial" panose="020B0604020202020204" pitchFamily="34" charset="0"/>
              <a:buChar char="•"/>
            </a:pPr>
            <a:r>
              <a:rPr lang="en-US" sz="2400" dirty="0"/>
              <a:t>Incorporated on IC chips, use matched diode junctions; linear output but less accurate, narrower range, and slower response.</a:t>
            </a:r>
          </a:p>
          <a:p>
            <a:pPr marL="800100" lvl="1" indent="-342900">
              <a:buFont typeface="Arial" panose="020B0604020202020204" pitchFamily="34" charset="0"/>
              <a:buChar char="•"/>
            </a:pPr>
            <a:r>
              <a:rPr lang="en-US" sz="2400" dirty="0"/>
              <a:t>Glass Thermometers and Fiber Bragg Gratings: Occasionally used in specialized applications</a:t>
            </a:r>
          </a:p>
          <a:p>
            <a:pPr marL="742950" lvl="1" indent="-285750" eaLnBrk="0" fontAlgn="base" hangingPunct="0">
              <a:spcBef>
                <a:spcPct val="0"/>
              </a:spcBef>
              <a:spcAft>
                <a:spcPct val="0"/>
              </a:spcAft>
              <a:buFont typeface="Arial" panose="020B0604020202020204" pitchFamily="34" charset="0"/>
              <a:buChar char="•"/>
            </a:pPr>
            <a:r>
              <a:rPr lang="en-US" altLang="en-US" sz="2400" dirty="0"/>
              <a:t>Use built-in diodes or transistors to measure temperature.</a:t>
            </a:r>
          </a:p>
          <a:p>
            <a:pPr marL="742950" lvl="1" indent="-285750" eaLnBrk="0" fontAlgn="base" hangingPunct="0">
              <a:spcBef>
                <a:spcPct val="0"/>
              </a:spcBef>
              <a:spcAft>
                <a:spcPct val="0"/>
              </a:spcAft>
              <a:buFont typeface="Arial" panose="020B0604020202020204" pitchFamily="34" charset="0"/>
              <a:buChar char="•"/>
            </a:pPr>
            <a:r>
              <a:rPr lang="en-US" altLang="en-US" sz="2400" dirty="0"/>
              <a:t>Available as analog (LM35, TMP36) or digital (DS18B20, TMP102, DHT11/DHT22 for </a:t>
            </a:r>
            <a:r>
              <a:rPr lang="en-US" altLang="en-US" sz="2400" dirty="0" err="1"/>
              <a:t>temp+humidity</a:t>
            </a:r>
            <a:r>
              <a:rPr lang="en-US" altLang="en-US" sz="2400" dirty="0"/>
              <a:t>).</a:t>
            </a:r>
          </a:p>
          <a:p>
            <a:pPr marL="742950" lvl="1" indent="-285750" eaLnBrk="0" fontAlgn="base" hangingPunct="0">
              <a:spcBef>
                <a:spcPct val="0"/>
              </a:spcBef>
              <a:spcAft>
                <a:spcPct val="0"/>
              </a:spcAft>
              <a:buFont typeface="Arial" panose="020B0604020202020204" pitchFamily="34" charset="0"/>
              <a:buChar char="•"/>
            </a:pPr>
            <a:r>
              <a:rPr lang="en-US" altLang="en-US" sz="2400" b="1" dirty="0"/>
              <a:t>Range:</a:t>
            </a:r>
            <a:r>
              <a:rPr lang="en-US" altLang="en-US" sz="2400" dirty="0"/>
              <a:t> –55 °C to +150 °C.</a:t>
            </a:r>
          </a:p>
          <a:p>
            <a:pPr marL="742950" lvl="1" indent="-285750" eaLnBrk="0" fontAlgn="base" hangingPunct="0">
              <a:spcBef>
                <a:spcPct val="0"/>
              </a:spcBef>
              <a:spcAft>
                <a:spcPct val="0"/>
              </a:spcAft>
              <a:buFont typeface="Arial" panose="020B0604020202020204" pitchFamily="34" charset="0"/>
              <a:buChar char="•"/>
            </a:pPr>
            <a:r>
              <a:rPr lang="en-US" altLang="en-US" sz="2400" b="1" dirty="0"/>
              <a:t>Advantages:</a:t>
            </a:r>
            <a:r>
              <a:rPr lang="en-US" altLang="en-US" sz="2400" dirty="0"/>
              <a:t> Easy to interface with microcontrollers, calibrated, compact.</a:t>
            </a:r>
          </a:p>
          <a:p>
            <a:pPr marL="742950" lvl="1" indent="-285750" eaLnBrk="0" fontAlgn="base" hangingPunct="0">
              <a:spcBef>
                <a:spcPct val="0"/>
              </a:spcBef>
              <a:spcAft>
                <a:spcPct val="0"/>
              </a:spcAft>
              <a:buFont typeface="Arial" panose="020B0604020202020204" pitchFamily="34" charset="0"/>
              <a:buChar char="•"/>
            </a:pPr>
            <a:r>
              <a:rPr lang="en-US" altLang="en-US" sz="2400" b="1" dirty="0"/>
              <a:t>Disadvantages:</a:t>
            </a:r>
            <a:r>
              <a:rPr lang="en-US" altLang="en-US" sz="2400" dirty="0"/>
              <a:t> Limited range, not as rugged as thermocouples.</a:t>
            </a:r>
          </a:p>
          <a:p>
            <a:pPr marL="800100" lvl="1" indent="-342900">
              <a:buFont typeface="Arial" panose="020B0604020202020204" pitchFamily="34" charset="0"/>
              <a:buChar char="•"/>
            </a:pPr>
            <a:endParaRPr lang="en-US" sz="2400" b="0" i="0" dirty="0">
              <a:effectLst/>
            </a:endParaRP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b="0" i="0" dirty="0">
              <a:effectLst/>
            </a:endParaRP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3200" b="0" i="0" dirty="0">
              <a:effectLst/>
            </a:endParaRPr>
          </a:p>
        </p:txBody>
      </p:sp>
    </p:spTree>
    <p:extLst>
      <p:ext uri="{BB962C8B-B14F-4D97-AF65-F5344CB8AC3E}">
        <p14:creationId xmlns:p14="http://schemas.microsoft.com/office/powerpoint/2010/main" val="4253313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5076" y="602107"/>
            <a:ext cx="11932436" cy="5632311"/>
          </a:xfrm>
          <a:prstGeom prst="rect">
            <a:avLst/>
          </a:prstGeom>
        </p:spPr>
        <p:txBody>
          <a:bodyPr wrap="square">
            <a:spAutoFit/>
          </a:bodyPr>
          <a:lstStyle/>
          <a:p>
            <a:r>
              <a:rPr lang="en-US" sz="2400" b="1" dirty="0"/>
              <a:t>Transducer</a:t>
            </a:r>
          </a:p>
          <a:p>
            <a:endParaRPr lang="en-US" sz="2400" b="1" dirty="0"/>
          </a:p>
          <a:p>
            <a:pPr marL="342900" indent="-342900">
              <a:buFont typeface="Wingdings" panose="05000000000000000000" pitchFamily="2" charset="2"/>
              <a:buChar char="§"/>
            </a:pPr>
            <a:r>
              <a:rPr lang="en-US" sz="2400" dirty="0"/>
              <a:t>A transducer is any device that converts energy from one form to another. This conversion can be from electrical to non-electrical, or vice versa. </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Transducers are used at the boundaries of systems to convert signals into a different form of energy. </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All sensors are transducers, but not all transducers are sensors.</a:t>
            </a:r>
          </a:p>
          <a:p>
            <a:pPr marL="342900" indent="-342900">
              <a:buFont typeface="Wingdings" panose="05000000000000000000" pitchFamily="2" charset="2"/>
              <a:buChar char="§"/>
            </a:pPr>
            <a:endParaRPr lang="en-US" sz="2400" dirty="0"/>
          </a:p>
          <a:p>
            <a:pPr marL="342900" lvl="0" indent="-342900" eaLnBrk="0" fontAlgn="base" hangingPunct="0">
              <a:spcBef>
                <a:spcPct val="0"/>
              </a:spcBef>
              <a:spcAft>
                <a:spcPct val="0"/>
              </a:spcAft>
              <a:buFont typeface="Wingdings" panose="05000000000000000000" pitchFamily="2" charset="2"/>
              <a:buChar char="§"/>
            </a:pPr>
            <a:r>
              <a:rPr lang="en-US" altLang="en-US" sz="2400" dirty="0"/>
              <a:t>A microphone converts sound (acoustic energy) into an electrical signal.</a:t>
            </a:r>
          </a:p>
          <a:p>
            <a:pPr marL="342900" lvl="0" indent="-342900" eaLnBrk="0" fontAlgn="base" hangingPunct="0">
              <a:spcBef>
                <a:spcPct val="0"/>
              </a:spcBef>
              <a:spcAft>
                <a:spcPct val="0"/>
              </a:spcAft>
              <a:buFont typeface="Wingdings" panose="05000000000000000000" pitchFamily="2" charset="2"/>
              <a:buChar char="§"/>
            </a:pPr>
            <a:endParaRPr lang="en-US" altLang="en-US" sz="2400" dirty="0"/>
          </a:p>
          <a:p>
            <a:pPr marL="342900" lvl="0" indent="-342900" eaLnBrk="0" fontAlgn="base" hangingPunct="0">
              <a:spcBef>
                <a:spcPct val="0"/>
              </a:spcBef>
              <a:spcAft>
                <a:spcPct val="0"/>
              </a:spcAft>
              <a:buFont typeface="Wingdings" panose="05000000000000000000" pitchFamily="2" charset="2"/>
              <a:buChar char="§"/>
            </a:pPr>
            <a:r>
              <a:rPr lang="en-US" altLang="en-US" sz="2400" dirty="0"/>
              <a:t>A loudspeaker converts an electrical signal into sound.</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endParaRPr lang="en-US" sz="2400" dirty="0"/>
          </a:p>
        </p:txBody>
      </p:sp>
      <p:sp>
        <p:nvSpPr>
          <p:cNvPr id="3"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1079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29434" y="596350"/>
            <a:ext cx="11920604" cy="2677656"/>
          </a:xfrm>
          <a:prstGeom prst="rect">
            <a:avLst/>
          </a:prstGeom>
        </p:spPr>
        <p:txBody>
          <a:bodyPr wrap="square">
            <a:spAutoFit/>
          </a:bodyPr>
          <a:lstStyle/>
          <a:p>
            <a:r>
              <a:rPr lang="en-US" sz="2400" b="1" dirty="0"/>
              <a:t>Common Temperature Sensors in Electronics/</a:t>
            </a:r>
            <a:r>
              <a:rPr lang="en-US" sz="2400" b="1" dirty="0" err="1"/>
              <a:t>IoT</a:t>
            </a:r>
            <a:endParaRPr lang="en-US" sz="2400" b="1" dirty="0"/>
          </a:p>
          <a:p>
            <a:endParaRPr lang="en-US" sz="2400" b="1" dirty="0"/>
          </a:p>
          <a:p>
            <a:pPr marL="800100" lvl="1" indent="-342900">
              <a:buFont typeface="Arial" panose="020B0604020202020204" pitchFamily="34" charset="0"/>
              <a:buChar char="•"/>
            </a:pPr>
            <a:r>
              <a:rPr lang="en-US" sz="2400" b="1" dirty="0"/>
              <a:t>LM35, LM75, TMP36</a:t>
            </a:r>
            <a:r>
              <a:rPr lang="en-US" sz="2400" dirty="0"/>
              <a:t> → Simple analog sensors.</a:t>
            </a:r>
          </a:p>
          <a:p>
            <a:pPr marL="800100" lvl="1" indent="-342900">
              <a:buFont typeface="Arial" panose="020B0604020202020204" pitchFamily="34" charset="0"/>
              <a:buChar char="•"/>
            </a:pPr>
            <a:r>
              <a:rPr lang="en-US" sz="2400" b="1" dirty="0"/>
              <a:t>DS18B20</a:t>
            </a:r>
            <a:r>
              <a:rPr lang="en-US" sz="2400" dirty="0"/>
              <a:t> → Digital, 1-Wire protocol, waterproof versions available.</a:t>
            </a:r>
          </a:p>
          <a:p>
            <a:pPr marL="800100" lvl="1" indent="-342900">
              <a:buFont typeface="Arial" panose="020B0604020202020204" pitchFamily="34" charset="0"/>
              <a:buChar char="•"/>
            </a:pPr>
            <a:r>
              <a:rPr lang="en-US" sz="2400" b="1" dirty="0"/>
              <a:t>DHT11 / DHT22</a:t>
            </a:r>
            <a:r>
              <a:rPr lang="en-US" sz="2400" dirty="0"/>
              <a:t> → Combined temperature + humidity sensor.</a:t>
            </a:r>
          </a:p>
          <a:p>
            <a:pPr marL="800100" lvl="1" indent="-342900">
              <a:buFont typeface="Arial" panose="020B0604020202020204" pitchFamily="34" charset="0"/>
              <a:buChar char="•"/>
            </a:pPr>
            <a:r>
              <a:rPr lang="en-US" sz="2400" b="1" dirty="0"/>
              <a:t>BMP280 / BME280</a:t>
            </a:r>
            <a:r>
              <a:rPr lang="en-US" sz="2400" dirty="0"/>
              <a:t> → Temperature, pressure, (and humidity in BME280).</a:t>
            </a:r>
          </a:p>
          <a:p>
            <a:pPr marL="800100" lvl="1" indent="-342900">
              <a:buFont typeface="Arial" panose="020B0604020202020204" pitchFamily="34" charset="0"/>
              <a:buChar char="•"/>
            </a:pPr>
            <a:r>
              <a:rPr lang="en-US" sz="2400" b="1" dirty="0"/>
              <a:t>MLX90614</a:t>
            </a:r>
            <a:r>
              <a:rPr lang="en-US" sz="2400" dirty="0"/>
              <a:t> → IR-based, non-contact.</a:t>
            </a:r>
          </a:p>
        </p:txBody>
      </p:sp>
    </p:spTree>
    <p:extLst>
      <p:ext uri="{BB962C8B-B14F-4D97-AF65-F5344CB8AC3E}">
        <p14:creationId xmlns:p14="http://schemas.microsoft.com/office/powerpoint/2010/main" val="2165691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7604" y="609590"/>
            <a:ext cx="11919908" cy="3046988"/>
          </a:xfrm>
          <a:prstGeom prst="rect">
            <a:avLst/>
          </a:prstGeom>
        </p:spPr>
        <p:txBody>
          <a:bodyPr wrap="square">
            <a:spAutoFit/>
          </a:bodyPr>
          <a:lstStyle/>
          <a:p>
            <a:r>
              <a:rPr lang="en-US" sz="2400" b="1" dirty="0"/>
              <a:t>Applications</a:t>
            </a:r>
          </a:p>
          <a:p>
            <a:endParaRPr lang="en-US" sz="2400" b="1" dirty="0"/>
          </a:p>
          <a:p>
            <a:pPr marL="800100" lvl="1" indent="-342900">
              <a:buFont typeface="Arial" panose="020B0604020202020204" pitchFamily="34" charset="0"/>
              <a:buChar char="•"/>
            </a:pPr>
            <a:r>
              <a:rPr lang="en-US" sz="2400" dirty="0"/>
              <a:t>Industrial automation (process control)</a:t>
            </a:r>
          </a:p>
          <a:p>
            <a:pPr marL="800100" lvl="1" indent="-342900">
              <a:buFont typeface="Arial" panose="020B0604020202020204" pitchFamily="34" charset="0"/>
              <a:buChar char="•"/>
            </a:pPr>
            <a:r>
              <a:rPr lang="en-US" sz="2400" dirty="0"/>
              <a:t>Environmental monitoring</a:t>
            </a:r>
          </a:p>
          <a:p>
            <a:pPr marL="800100" lvl="1" indent="-342900">
              <a:buFont typeface="Arial" panose="020B0604020202020204" pitchFamily="34" charset="0"/>
              <a:buChar char="•"/>
            </a:pPr>
            <a:r>
              <a:rPr lang="en-US" sz="2400" dirty="0"/>
              <a:t>Consumer electronics (appliances, cars)</a:t>
            </a:r>
          </a:p>
          <a:p>
            <a:pPr marL="800100" lvl="1" indent="-342900">
              <a:buFont typeface="Arial" panose="020B0604020202020204" pitchFamily="34" charset="0"/>
              <a:buChar char="•"/>
            </a:pPr>
            <a:r>
              <a:rPr lang="en-US" sz="2400" dirty="0"/>
              <a:t>Medical diagnostics and life sciences</a:t>
            </a:r>
          </a:p>
          <a:p>
            <a:pPr marL="800100" lvl="1" indent="-342900">
              <a:buFont typeface="Arial" panose="020B0604020202020204" pitchFamily="34" charset="0"/>
              <a:buChar char="•"/>
            </a:pPr>
            <a:r>
              <a:rPr lang="en-US" sz="2400" dirty="0"/>
              <a:t>Building and structural monitoring (bridges, dams)</a:t>
            </a:r>
          </a:p>
          <a:p>
            <a:pPr marL="800100" lvl="1" indent="-342900">
              <a:buFont typeface="Arial" panose="020B0604020202020204" pitchFamily="34" charset="0"/>
              <a:buChar char="•"/>
            </a:pPr>
            <a:r>
              <a:rPr lang="en-US" sz="2400" dirty="0"/>
              <a:t>Safety systems (fire detection)</a:t>
            </a:r>
            <a:endParaRPr lang="en-US" sz="2400" b="0" i="0" dirty="0">
              <a:effectLst/>
            </a:endParaRPr>
          </a:p>
        </p:txBody>
      </p:sp>
    </p:spTree>
    <p:extLst>
      <p:ext uri="{BB962C8B-B14F-4D97-AF65-F5344CB8AC3E}">
        <p14:creationId xmlns:p14="http://schemas.microsoft.com/office/powerpoint/2010/main" val="2473808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graphicFrame>
        <p:nvGraphicFramePr>
          <p:cNvPr id="2" name="Table 1"/>
          <p:cNvGraphicFramePr>
            <a:graphicFrameLocks noGrp="1"/>
          </p:cNvGraphicFramePr>
          <p:nvPr>
            <p:extLst>
              <p:ext uri="{D42A27DB-BD31-4B8C-83A1-F6EECF244321}">
                <p14:modId xmlns:p14="http://schemas.microsoft.com/office/powerpoint/2010/main" val="3153963481"/>
              </p:ext>
            </p:extLst>
          </p:nvPr>
        </p:nvGraphicFramePr>
        <p:xfrm>
          <a:off x="152956" y="1276186"/>
          <a:ext cx="11834454" cy="3709173"/>
        </p:xfrm>
        <a:graphic>
          <a:graphicData uri="http://schemas.openxmlformats.org/drawingml/2006/table">
            <a:tbl>
              <a:tblPr>
                <a:tableStyleId>{D7AC3CCA-C797-4891-BE02-D94E43425B78}</a:tableStyleId>
              </a:tblPr>
              <a:tblGrid>
                <a:gridCol w="1972409">
                  <a:extLst>
                    <a:ext uri="{9D8B030D-6E8A-4147-A177-3AD203B41FA5}">
                      <a16:colId xmlns:a16="http://schemas.microsoft.com/office/drawing/2014/main" val="1658614522"/>
                    </a:ext>
                  </a:extLst>
                </a:gridCol>
                <a:gridCol w="1972409">
                  <a:extLst>
                    <a:ext uri="{9D8B030D-6E8A-4147-A177-3AD203B41FA5}">
                      <a16:colId xmlns:a16="http://schemas.microsoft.com/office/drawing/2014/main" val="3729368778"/>
                    </a:ext>
                  </a:extLst>
                </a:gridCol>
                <a:gridCol w="1513886">
                  <a:extLst>
                    <a:ext uri="{9D8B030D-6E8A-4147-A177-3AD203B41FA5}">
                      <a16:colId xmlns:a16="http://schemas.microsoft.com/office/drawing/2014/main" val="2031206263"/>
                    </a:ext>
                  </a:extLst>
                </a:gridCol>
                <a:gridCol w="1816274">
                  <a:extLst>
                    <a:ext uri="{9D8B030D-6E8A-4147-A177-3AD203B41FA5}">
                      <a16:colId xmlns:a16="http://schemas.microsoft.com/office/drawing/2014/main" val="1938184114"/>
                    </a:ext>
                  </a:extLst>
                </a:gridCol>
                <a:gridCol w="1540702">
                  <a:extLst>
                    <a:ext uri="{9D8B030D-6E8A-4147-A177-3AD203B41FA5}">
                      <a16:colId xmlns:a16="http://schemas.microsoft.com/office/drawing/2014/main" val="31270965"/>
                    </a:ext>
                  </a:extLst>
                </a:gridCol>
                <a:gridCol w="3018774">
                  <a:extLst>
                    <a:ext uri="{9D8B030D-6E8A-4147-A177-3AD203B41FA5}">
                      <a16:colId xmlns:a16="http://schemas.microsoft.com/office/drawing/2014/main" val="81459471"/>
                    </a:ext>
                  </a:extLst>
                </a:gridCol>
              </a:tblGrid>
              <a:tr h="645682">
                <a:tc>
                  <a:txBody>
                    <a:bodyPr/>
                    <a:lstStyle/>
                    <a:p>
                      <a:pPr algn="ctr" fontAlgn="t" latinLnBrk="0"/>
                      <a:r>
                        <a:rPr lang="en-US" sz="2000" b="1" dirty="0">
                          <a:effectLst/>
                        </a:rPr>
                        <a:t>Type</a:t>
                      </a:r>
                    </a:p>
                  </a:txBody>
                  <a:tcPr marL="70183" marR="70183" marT="70183" marB="70183"/>
                </a:tc>
                <a:tc>
                  <a:txBody>
                    <a:bodyPr/>
                    <a:lstStyle/>
                    <a:p>
                      <a:pPr algn="ctr" fontAlgn="t" latinLnBrk="0"/>
                      <a:r>
                        <a:rPr lang="en-US" sz="2000" b="1" dirty="0">
                          <a:effectLst/>
                        </a:rPr>
                        <a:t>Range (°C)</a:t>
                      </a:r>
                    </a:p>
                  </a:txBody>
                  <a:tcPr marL="70183" marR="70183" marT="70183" marB="70183"/>
                </a:tc>
                <a:tc>
                  <a:txBody>
                    <a:bodyPr/>
                    <a:lstStyle/>
                    <a:p>
                      <a:pPr algn="ctr" fontAlgn="t" latinLnBrk="0"/>
                      <a:r>
                        <a:rPr lang="en-US" sz="2000" b="1" dirty="0">
                          <a:effectLst/>
                        </a:rPr>
                        <a:t>Accuracy</a:t>
                      </a:r>
                    </a:p>
                  </a:txBody>
                  <a:tcPr marL="70183" marR="70183" marT="70183" marB="70183"/>
                </a:tc>
                <a:tc>
                  <a:txBody>
                    <a:bodyPr/>
                    <a:lstStyle/>
                    <a:p>
                      <a:pPr algn="ctr" fontAlgn="t" latinLnBrk="0"/>
                      <a:r>
                        <a:rPr lang="en-US" sz="2000" b="1" dirty="0">
                          <a:effectLst/>
                        </a:rPr>
                        <a:t>Responsiveness</a:t>
                      </a:r>
                    </a:p>
                  </a:txBody>
                  <a:tcPr marL="70183" marR="70183" marT="70183" marB="70183"/>
                </a:tc>
                <a:tc>
                  <a:txBody>
                    <a:bodyPr/>
                    <a:lstStyle/>
                    <a:p>
                      <a:pPr algn="ctr" fontAlgn="t" latinLnBrk="0"/>
                      <a:r>
                        <a:rPr lang="en-US" sz="2000" b="1" dirty="0">
                          <a:effectLst/>
                        </a:rPr>
                        <a:t>Output</a:t>
                      </a:r>
                    </a:p>
                  </a:txBody>
                  <a:tcPr marL="70183" marR="70183" marT="70183" marB="70183"/>
                </a:tc>
                <a:tc>
                  <a:txBody>
                    <a:bodyPr/>
                    <a:lstStyle/>
                    <a:p>
                      <a:pPr algn="ctr" fontAlgn="t" latinLnBrk="0"/>
                      <a:r>
                        <a:rPr lang="en-US" sz="2000" b="1" dirty="0">
                          <a:effectLst/>
                        </a:rPr>
                        <a:t>Notable Uses</a:t>
                      </a:r>
                    </a:p>
                  </a:txBody>
                  <a:tcPr marL="70183" marR="70183" marT="70183" marB="70183"/>
                </a:tc>
                <a:extLst>
                  <a:ext uri="{0D108BD9-81ED-4DB2-BD59-A6C34878D82A}">
                    <a16:rowId xmlns:a16="http://schemas.microsoft.com/office/drawing/2014/main" val="1790083126"/>
                  </a:ext>
                </a:extLst>
              </a:tr>
              <a:tr h="589536">
                <a:tc>
                  <a:txBody>
                    <a:bodyPr/>
                    <a:lstStyle/>
                    <a:p>
                      <a:pPr algn="ctr" fontAlgn="base" latinLnBrk="0"/>
                      <a:r>
                        <a:rPr lang="en-US" sz="2000" b="1" dirty="0">
                          <a:effectLst/>
                        </a:rPr>
                        <a:t>Thermocouple</a:t>
                      </a:r>
                    </a:p>
                  </a:txBody>
                  <a:tcPr marL="70183" marR="70183" marT="42110" marB="42110" anchor="ctr"/>
                </a:tc>
                <a:tc>
                  <a:txBody>
                    <a:bodyPr/>
                    <a:lstStyle/>
                    <a:p>
                      <a:pPr algn="ctr" fontAlgn="base" latinLnBrk="0"/>
                      <a:r>
                        <a:rPr lang="en-US" sz="2000" dirty="0">
                          <a:effectLst/>
                        </a:rPr>
                        <a:t>-200 to 1750</a:t>
                      </a:r>
                    </a:p>
                  </a:txBody>
                  <a:tcPr marL="70183" marR="70183" marT="42110" marB="42110" anchor="ctr"/>
                </a:tc>
                <a:tc>
                  <a:txBody>
                    <a:bodyPr/>
                    <a:lstStyle/>
                    <a:p>
                      <a:pPr algn="ctr" fontAlgn="base" latinLnBrk="0"/>
                      <a:r>
                        <a:rPr lang="en-US" sz="2000" dirty="0">
                          <a:effectLst/>
                        </a:rPr>
                        <a:t>0.5–5°C</a:t>
                      </a:r>
                    </a:p>
                  </a:txBody>
                  <a:tcPr marL="70183" marR="70183" marT="42110" marB="42110" anchor="ctr"/>
                </a:tc>
                <a:tc>
                  <a:txBody>
                    <a:bodyPr/>
                    <a:lstStyle/>
                    <a:p>
                      <a:pPr algn="ctr" fontAlgn="base" latinLnBrk="0"/>
                      <a:r>
                        <a:rPr lang="en-US" sz="2000" dirty="0">
                          <a:effectLst/>
                        </a:rPr>
                        <a:t>Fast</a:t>
                      </a:r>
                    </a:p>
                  </a:txBody>
                  <a:tcPr marL="70183" marR="70183" marT="42110" marB="42110" anchor="ctr"/>
                </a:tc>
                <a:tc>
                  <a:txBody>
                    <a:bodyPr/>
                    <a:lstStyle/>
                    <a:p>
                      <a:pPr algn="ctr" fontAlgn="base" latinLnBrk="0"/>
                      <a:r>
                        <a:rPr lang="en-US" sz="2000">
                          <a:effectLst/>
                        </a:rPr>
                        <a:t>Nonlinear</a:t>
                      </a:r>
                    </a:p>
                  </a:txBody>
                  <a:tcPr marL="70183" marR="70183" marT="42110" marB="42110" anchor="ctr"/>
                </a:tc>
                <a:tc>
                  <a:txBody>
                    <a:bodyPr/>
                    <a:lstStyle/>
                    <a:p>
                      <a:pPr algn="ctr" fontAlgn="base" latinLnBrk="0"/>
                      <a:r>
                        <a:rPr lang="en-US" sz="2000">
                          <a:effectLst/>
                        </a:rPr>
                        <a:t>Industrial, high heat</a:t>
                      </a:r>
                    </a:p>
                  </a:txBody>
                  <a:tcPr marL="70183" marR="70183" marT="42110" marB="42110" anchor="ctr"/>
                </a:tc>
                <a:extLst>
                  <a:ext uri="{0D108BD9-81ED-4DB2-BD59-A6C34878D82A}">
                    <a16:rowId xmlns:a16="http://schemas.microsoft.com/office/drawing/2014/main" val="2099151936"/>
                  </a:ext>
                </a:extLst>
              </a:tr>
              <a:tr h="589536">
                <a:tc>
                  <a:txBody>
                    <a:bodyPr/>
                    <a:lstStyle/>
                    <a:p>
                      <a:pPr algn="ctr" fontAlgn="base" latinLnBrk="0"/>
                      <a:r>
                        <a:rPr lang="en-US" sz="2000" b="1" dirty="0">
                          <a:effectLst/>
                        </a:rPr>
                        <a:t>RTD</a:t>
                      </a:r>
                    </a:p>
                  </a:txBody>
                  <a:tcPr marL="70183" marR="70183" marT="42110" marB="42110" anchor="ctr"/>
                </a:tc>
                <a:tc>
                  <a:txBody>
                    <a:bodyPr/>
                    <a:lstStyle/>
                    <a:p>
                      <a:pPr algn="ctr" fontAlgn="base" latinLnBrk="0"/>
                      <a:r>
                        <a:rPr lang="en-US" sz="2000">
                          <a:effectLst/>
                        </a:rPr>
                        <a:t>-200 to 600</a:t>
                      </a:r>
                    </a:p>
                  </a:txBody>
                  <a:tcPr marL="70183" marR="70183" marT="42110" marB="42110" anchor="ctr"/>
                </a:tc>
                <a:tc>
                  <a:txBody>
                    <a:bodyPr/>
                    <a:lstStyle/>
                    <a:p>
                      <a:pPr algn="ctr" fontAlgn="base" latinLnBrk="0"/>
                      <a:r>
                        <a:rPr lang="en-US" sz="2000">
                          <a:effectLst/>
                        </a:rPr>
                        <a:t>High</a:t>
                      </a:r>
                    </a:p>
                  </a:txBody>
                  <a:tcPr marL="70183" marR="70183" marT="42110" marB="42110" anchor="ctr"/>
                </a:tc>
                <a:tc>
                  <a:txBody>
                    <a:bodyPr/>
                    <a:lstStyle/>
                    <a:p>
                      <a:pPr algn="ctr" fontAlgn="base" latinLnBrk="0"/>
                      <a:r>
                        <a:rPr lang="en-US" sz="2000" dirty="0">
                          <a:effectLst/>
                        </a:rPr>
                        <a:t>Moderate</a:t>
                      </a:r>
                    </a:p>
                  </a:txBody>
                  <a:tcPr marL="70183" marR="70183" marT="42110" marB="42110" anchor="ctr"/>
                </a:tc>
                <a:tc>
                  <a:txBody>
                    <a:bodyPr/>
                    <a:lstStyle/>
                    <a:p>
                      <a:pPr algn="ctr" fontAlgn="base" latinLnBrk="0"/>
                      <a:r>
                        <a:rPr lang="en-US" sz="2000" dirty="0">
                          <a:effectLst/>
                        </a:rPr>
                        <a:t>Linear</a:t>
                      </a:r>
                    </a:p>
                  </a:txBody>
                  <a:tcPr marL="70183" marR="70183" marT="42110" marB="42110" anchor="ctr"/>
                </a:tc>
                <a:tc>
                  <a:txBody>
                    <a:bodyPr/>
                    <a:lstStyle/>
                    <a:p>
                      <a:pPr algn="ctr" fontAlgn="base" latinLnBrk="0"/>
                      <a:r>
                        <a:rPr lang="en-US" sz="2000">
                          <a:effectLst/>
                        </a:rPr>
                        <a:t>Scientific, industrial</a:t>
                      </a:r>
                    </a:p>
                  </a:txBody>
                  <a:tcPr marL="70183" marR="70183" marT="42110" marB="42110" anchor="ctr"/>
                </a:tc>
                <a:extLst>
                  <a:ext uri="{0D108BD9-81ED-4DB2-BD59-A6C34878D82A}">
                    <a16:rowId xmlns:a16="http://schemas.microsoft.com/office/drawing/2014/main" val="3295909003"/>
                  </a:ext>
                </a:extLst>
              </a:tr>
              <a:tr h="619290">
                <a:tc>
                  <a:txBody>
                    <a:bodyPr/>
                    <a:lstStyle/>
                    <a:p>
                      <a:pPr algn="ctr" fontAlgn="base" latinLnBrk="0"/>
                      <a:r>
                        <a:rPr lang="en-US" sz="2000" b="1" dirty="0">
                          <a:effectLst/>
                        </a:rPr>
                        <a:t>NTC Thermistor</a:t>
                      </a:r>
                    </a:p>
                  </a:txBody>
                  <a:tcPr marL="70183" marR="70183" marT="42110" marB="42110" anchor="ctr"/>
                </a:tc>
                <a:tc>
                  <a:txBody>
                    <a:bodyPr/>
                    <a:lstStyle/>
                    <a:p>
                      <a:pPr algn="ctr" fontAlgn="base" latinLnBrk="0"/>
                      <a:r>
                        <a:rPr lang="en-US" sz="2000">
                          <a:effectLst/>
                        </a:rPr>
                        <a:t>-50 to 250</a:t>
                      </a:r>
                    </a:p>
                  </a:txBody>
                  <a:tcPr marL="70183" marR="70183" marT="42110" marB="42110" anchor="ctr"/>
                </a:tc>
                <a:tc>
                  <a:txBody>
                    <a:bodyPr/>
                    <a:lstStyle/>
                    <a:p>
                      <a:pPr algn="ctr" fontAlgn="base" latinLnBrk="0"/>
                      <a:r>
                        <a:rPr lang="en-US" sz="2000">
                          <a:effectLst/>
                        </a:rPr>
                        <a:t>High</a:t>
                      </a:r>
                    </a:p>
                  </a:txBody>
                  <a:tcPr marL="70183" marR="70183" marT="42110" marB="42110" anchor="ctr"/>
                </a:tc>
                <a:tc>
                  <a:txBody>
                    <a:bodyPr/>
                    <a:lstStyle/>
                    <a:p>
                      <a:pPr algn="ctr" fontAlgn="base" latinLnBrk="0"/>
                      <a:r>
                        <a:rPr lang="en-US" sz="2000">
                          <a:effectLst/>
                        </a:rPr>
                        <a:t>Very fast</a:t>
                      </a:r>
                    </a:p>
                  </a:txBody>
                  <a:tcPr marL="70183" marR="70183" marT="42110" marB="42110" anchor="ctr"/>
                </a:tc>
                <a:tc>
                  <a:txBody>
                    <a:bodyPr/>
                    <a:lstStyle/>
                    <a:p>
                      <a:pPr algn="ctr" fontAlgn="base" latinLnBrk="0"/>
                      <a:r>
                        <a:rPr lang="en-US" sz="2000" dirty="0">
                          <a:effectLst/>
                        </a:rPr>
                        <a:t>Nonlinear</a:t>
                      </a:r>
                    </a:p>
                  </a:txBody>
                  <a:tcPr marL="70183" marR="70183" marT="42110" marB="42110" anchor="ctr"/>
                </a:tc>
                <a:tc>
                  <a:txBody>
                    <a:bodyPr/>
                    <a:lstStyle/>
                    <a:p>
                      <a:pPr algn="ctr" fontAlgn="base" latinLnBrk="0"/>
                      <a:r>
                        <a:rPr lang="en-US" sz="2000" dirty="0">
                          <a:effectLst/>
                        </a:rPr>
                        <a:t>Electronics, HVAC, medical</a:t>
                      </a:r>
                    </a:p>
                  </a:txBody>
                  <a:tcPr marL="70183" marR="70183" marT="42110" marB="42110" anchor="ctr"/>
                </a:tc>
                <a:extLst>
                  <a:ext uri="{0D108BD9-81ED-4DB2-BD59-A6C34878D82A}">
                    <a16:rowId xmlns:a16="http://schemas.microsoft.com/office/drawing/2014/main" val="2992605462"/>
                  </a:ext>
                </a:extLst>
              </a:tr>
              <a:tr h="638828">
                <a:tc>
                  <a:txBody>
                    <a:bodyPr/>
                    <a:lstStyle/>
                    <a:p>
                      <a:pPr algn="ctr" fontAlgn="base" latinLnBrk="0"/>
                      <a:r>
                        <a:rPr lang="en-US" sz="2000" b="1" dirty="0">
                          <a:effectLst/>
                        </a:rPr>
                        <a:t>Semiconductor</a:t>
                      </a:r>
                    </a:p>
                  </a:txBody>
                  <a:tcPr marL="70183" marR="70183" marT="42110" marB="42110" anchor="ctr"/>
                </a:tc>
                <a:tc>
                  <a:txBody>
                    <a:bodyPr/>
                    <a:lstStyle/>
                    <a:p>
                      <a:pPr algn="ctr" fontAlgn="base" latinLnBrk="0"/>
                      <a:r>
                        <a:rPr lang="en-US" sz="2000">
                          <a:effectLst/>
                        </a:rPr>
                        <a:t>-70 to 150</a:t>
                      </a:r>
                    </a:p>
                  </a:txBody>
                  <a:tcPr marL="70183" marR="70183" marT="42110" marB="42110" anchor="ctr"/>
                </a:tc>
                <a:tc>
                  <a:txBody>
                    <a:bodyPr/>
                    <a:lstStyle/>
                    <a:p>
                      <a:pPr algn="ctr" fontAlgn="base" latinLnBrk="0"/>
                      <a:r>
                        <a:rPr lang="en-US" sz="2000">
                          <a:effectLst/>
                        </a:rPr>
                        <a:t>Moderate</a:t>
                      </a:r>
                    </a:p>
                  </a:txBody>
                  <a:tcPr marL="70183" marR="70183" marT="42110" marB="42110" anchor="ctr"/>
                </a:tc>
                <a:tc>
                  <a:txBody>
                    <a:bodyPr/>
                    <a:lstStyle/>
                    <a:p>
                      <a:pPr algn="ctr" fontAlgn="base" latinLnBrk="0"/>
                      <a:r>
                        <a:rPr lang="en-US" sz="2000">
                          <a:effectLst/>
                        </a:rPr>
                        <a:t>Slow</a:t>
                      </a:r>
                    </a:p>
                  </a:txBody>
                  <a:tcPr marL="70183" marR="70183" marT="42110" marB="42110" anchor="ctr"/>
                </a:tc>
                <a:tc>
                  <a:txBody>
                    <a:bodyPr/>
                    <a:lstStyle/>
                    <a:p>
                      <a:pPr algn="ctr" fontAlgn="base" latinLnBrk="0"/>
                      <a:r>
                        <a:rPr lang="en-US" sz="2000">
                          <a:effectLst/>
                        </a:rPr>
                        <a:t>Linear</a:t>
                      </a:r>
                    </a:p>
                  </a:txBody>
                  <a:tcPr marL="70183" marR="70183" marT="42110" marB="42110" anchor="ctr"/>
                </a:tc>
                <a:tc>
                  <a:txBody>
                    <a:bodyPr/>
                    <a:lstStyle/>
                    <a:p>
                      <a:pPr algn="ctr" fontAlgn="base" latinLnBrk="0"/>
                      <a:r>
                        <a:rPr lang="en-US" sz="2000" dirty="0">
                          <a:effectLst/>
                        </a:rPr>
                        <a:t>Embedded systems, </a:t>
                      </a:r>
                      <a:r>
                        <a:rPr lang="en-US" sz="2000" dirty="0" err="1">
                          <a:effectLst/>
                        </a:rPr>
                        <a:t>IoT</a:t>
                      </a:r>
                      <a:endParaRPr lang="en-US" sz="2000" dirty="0">
                        <a:effectLst/>
                      </a:endParaRPr>
                    </a:p>
                  </a:txBody>
                  <a:tcPr marL="70183" marR="70183" marT="42110" marB="42110" anchor="ctr"/>
                </a:tc>
                <a:extLst>
                  <a:ext uri="{0D108BD9-81ED-4DB2-BD59-A6C34878D82A}">
                    <a16:rowId xmlns:a16="http://schemas.microsoft.com/office/drawing/2014/main" val="2058720616"/>
                  </a:ext>
                </a:extLst>
              </a:tr>
              <a:tr h="626301">
                <a:tc>
                  <a:txBody>
                    <a:bodyPr/>
                    <a:lstStyle/>
                    <a:p>
                      <a:pPr algn="ctr" fontAlgn="base" latinLnBrk="0"/>
                      <a:r>
                        <a:rPr lang="en-US" sz="2000" b="1" dirty="0">
                          <a:effectLst/>
                        </a:rPr>
                        <a:t>IR/Pyrometer</a:t>
                      </a:r>
                    </a:p>
                  </a:txBody>
                  <a:tcPr marL="70183" marR="70183" marT="42110" marB="42110" anchor="ctr"/>
                </a:tc>
                <a:tc>
                  <a:txBody>
                    <a:bodyPr/>
                    <a:lstStyle/>
                    <a:p>
                      <a:pPr algn="ctr" fontAlgn="base" latinLnBrk="0"/>
                      <a:r>
                        <a:rPr lang="en-US" sz="2000" dirty="0">
                          <a:effectLst/>
                        </a:rPr>
                        <a:t>Varies</a:t>
                      </a:r>
                    </a:p>
                  </a:txBody>
                  <a:tcPr marL="70183" marR="70183" marT="42110" marB="42110" anchor="ctr"/>
                </a:tc>
                <a:tc>
                  <a:txBody>
                    <a:bodyPr/>
                    <a:lstStyle/>
                    <a:p>
                      <a:pPr algn="ctr" fontAlgn="base" latinLnBrk="0"/>
                      <a:r>
                        <a:rPr lang="en-US" sz="2000" dirty="0">
                          <a:effectLst/>
                        </a:rPr>
                        <a:t>Varies</a:t>
                      </a:r>
                    </a:p>
                  </a:txBody>
                  <a:tcPr marL="70183" marR="70183" marT="42110" marB="42110" anchor="ctr"/>
                </a:tc>
                <a:tc>
                  <a:txBody>
                    <a:bodyPr/>
                    <a:lstStyle/>
                    <a:p>
                      <a:pPr algn="ctr" fontAlgn="base" latinLnBrk="0"/>
                      <a:r>
                        <a:rPr lang="en-US" sz="2000" dirty="0">
                          <a:effectLst/>
                        </a:rPr>
                        <a:t>Fast</a:t>
                      </a:r>
                    </a:p>
                  </a:txBody>
                  <a:tcPr marL="70183" marR="70183" marT="42110" marB="42110" anchor="ctr"/>
                </a:tc>
                <a:tc>
                  <a:txBody>
                    <a:bodyPr/>
                    <a:lstStyle/>
                    <a:p>
                      <a:pPr algn="ctr" fontAlgn="base" latinLnBrk="0"/>
                      <a:r>
                        <a:rPr lang="en-US" sz="2000" dirty="0">
                          <a:effectLst/>
                        </a:rPr>
                        <a:t>Non-contact</a:t>
                      </a:r>
                    </a:p>
                  </a:txBody>
                  <a:tcPr marL="70183" marR="70183" marT="42110" marB="42110" anchor="ctr"/>
                </a:tc>
                <a:tc>
                  <a:txBody>
                    <a:bodyPr/>
                    <a:lstStyle/>
                    <a:p>
                      <a:pPr algn="ctr" fontAlgn="base" latinLnBrk="0"/>
                      <a:r>
                        <a:rPr lang="en-US" sz="2000" dirty="0">
                          <a:effectLst/>
                        </a:rPr>
                        <a:t>Hazardous, remote sensing</a:t>
                      </a:r>
                    </a:p>
                  </a:txBody>
                  <a:tcPr marL="70183" marR="70183" marT="42110" marB="42110" anchor="ctr"/>
                </a:tc>
                <a:extLst>
                  <a:ext uri="{0D108BD9-81ED-4DB2-BD59-A6C34878D82A}">
                    <a16:rowId xmlns:a16="http://schemas.microsoft.com/office/drawing/2014/main" val="1022839956"/>
                  </a:ext>
                </a:extLst>
              </a:tr>
            </a:tbl>
          </a:graphicData>
        </a:graphic>
      </p:graphicFrame>
      <p:sp>
        <p:nvSpPr>
          <p:cNvPr id="3" name="Rectangle 2"/>
          <p:cNvSpPr/>
          <p:nvPr/>
        </p:nvSpPr>
        <p:spPr>
          <a:xfrm>
            <a:off x="152958" y="590245"/>
            <a:ext cx="2559803" cy="461665"/>
          </a:xfrm>
          <a:prstGeom prst="rect">
            <a:avLst/>
          </a:prstGeom>
        </p:spPr>
        <p:txBody>
          <a:bodyPr wrap="none">
            <a:spAutoFit/>
          </a:bodyPr>
          <a:lstStyle/>
          <a:p>
            <a:r>
              <a:rPr lang="en-US" sz="2400" b="1" dirty="0"/>
              <a:t>Comparative Table</a:t>
            </a:r>
          </a:p>
        </p:txBody>
      </p:sp>
    </p:spTree>
    <p:extLst>
      <p:ext uri="{BB962C8B-B14F-4D97-AF65-F5344CB8AC3E}">
        <p14:creationId xmlns:p14="http://schemas.microsoft.com/office/powerpoint/2010/main" val="1287502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55182" y="610302"/>
            <a:ext cx="11894856" cy="3046988"/>
          </a:xfrm>
          <a:prstGeom prst="rect">
            <a:avLst/>
          </a:prstGeom>
        </p:spPr>
        <p:txBody>
          <a:bodyPr wrap="square">
            <a:spAutoFit/>
          </a:bodyPr>
          <a:lstStyle/>
          <a:p>
            <a:r>
              <a:rPr lang="en-US" sz="2400" b="1" dirty="0"/>
              <a:t>Pressure sensors</a:t>
            </a:r>
          </a:p>
          <a:p>
            <a:endParaRPr lang="en-US" sz="2400" b="1" dirty="0"/>
          </a:p>
          <a:p>
            <a:pPr marL="342900" indent="-342900">
              <a:buFont typeface="Wingdings" panose="05000000000000000000" pitchFamily="2" charset="2"/>
              <a:buChar char="§"/>
            </a:pPr>
            <a:r>
              <a:rPr lang="en-US" sz="2400" dirty="0"/>
              <a:t>Pressure sensors are devices that measure the force exerted by a gas or liquid on a surface and convert this mechanical pressure into an electrical signal for monitoring or control purposes. </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They are widely used in industrial automation, automotive systems, environmental monitoring, and safety applications.</a:t>
            </a:r>
          </a:p>
        </p:txBody>
      </p:sp>
    </p:spTree>
    <p:extLst>
      <p:ext uri="{BB962C8B-B14F-4D97-AF65-F5344CB8AC3E}">
        <p14:creationId xmlns:p14="http://schemas.microsoft.com/office/powerpoint/2010/main" val="3944381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486229" y="918459"/>
            <a:ext cx="3008533" cy="2393428"/>
          </a:xfrm>
          <a:prstGeom prst="rect">
            <a:avLst/>
          </a:prstGeom>
        </p:spPr>
      </p:pic>
      <p:pic>
        <p:nvPicPr>
          <p:cNvPr id="3" name="Picture 2"/>
          <p:cNvPicPr>
            <a:picLocks noChangeAspect="1"/>
          </p:cNvPicPr>
          <p:nvPr/>
        </p:nvPicPr>
        <p:blipFill>
          <a:blip r:embed="rId4"/>
          <a:stretch>
            <a:fillRect/>
          </a:stretch>
        </p:blipFill>
        <p:spPr>
          <a:xfrm>
            <a:off x="4214058" y="774238"/>
            <a:ext cx="3790073" cy="2427037"/>
          </a:xfrm>
          <a:prstGeom prst="rect">
            <a:avLst/>
          </a:prstGeom>
        </p:spPr>
      </p:pic>
      <p:pic>
        <p:nvPicPr>
          <p:cNvPr id="5" name="Picture 4"/>
          <p:cNvPicPr>
            <a:picLocks noChangeAspect="1"/>
          </p:cNvPicPr>
          <p:nvPr/>
        </p:nvPicPr>
        <p:blipFill>
          <a:blip r:embed="rId5"/>
          <a:stretch>
            <a:fillRect/>
          </a:stretch>
        </p:blipFill>
        <p:spPr>
          <a:xfrm>
            <a:off x="798108" y="3858624"/>
            <a:ext cx="2082878" cy="2208931"/>
          </a:xfrm>
          <a:prstGeom prst="rect">
            <a:avLst/>
          </a:prstGeom>
        </p:spPr>
      </p:pic>
      <p:pic>
        <p:nvPicPr>
          <p:cNvPr id="6" name="Picture 5"/>
          <p:cNvPicPr>
            <a:picLocks noChangeAspect="1"/>
          </p:cNvPicPr>
          <p:nvPr/>
        </p:nvPicPr>
        <p:blipFill>
          <a:blip r:embed="rId6"/>
          <a:stretch>
            <a:fillRect/>
          </a:stretch>
        </p:blipFill>
        <p:spPr>
          <a:xfrm>
            <a:off x="9257939" y="1751268"/>
            <a:ext cx="2190850" cy="2710069"/>
          </a:xfrm>
          <a:prstGeom prst="rect">
            <a:avLst/>
          </a:prstGeom>
        </p:spPr>
      </p:pic>
      <p:pic>
        <p:nvPicPr>
          <p:cNvPr id="7" name="Picture 6"/>
          <p:cNvPicPr>
            <a:picLocks noChangeAspect="1"/>
          </p:cNvPicPr>
          <p:nvPr/>
        </p:nvPicPr>
        <p:blipFill>
          <a:blip r:embed="rId7"/>
          <a:stretch>
            <a:fillRect/>
          </a:stretch>
        </p:blipFill>
        <p:spPr>
          <a:xfrm>
            <a:off x="4927468" y="3732756"/>
            <a:ext cx="3570276" cy="2396376"/>
          </a:xfrm>
          <a:prstGeom prst="rect">
            <a:avLst/>
          </a:prstGeom>
        </p:spPr>
      </p:pic>
      <p:sp>
        <p:nvSpPr>
          <p:cNvPr id="13" name="Rectangle 12"/>
          <p:cNvSpPr/>
          <p:nvPr/>
        </p:nvSpPr>
        <p:spPr>
          <a:xfrm>
            <a:off x="80026" y="586677"/>
            <a:ext cx="11982538" cy="461665"/>
          </a:xfrm>
          <a:prstGeom prst="rect">
            <a:avLst/>
          </a:prstGeom>
        </p:spPr>
        <p:txBody>
          <a:bodyPr wrap="square">
            <a:spAutoFit/>
          </a:bodyPr>
          <a:lstStyle/>
          <a:p>
            <a:r>
              <a:rPr lang="en-US" sz="2400" b="1" dirty="0"/>
              <a:t>Pressure sensors</a:t>
            </a:r>
          </a:p>
        </p:txBody>
      </p:sp>
      <p:sp>
        <p:nvSpPr>
          <p:cNvPr id="9" name="Rectangle 8"/>
          <p:cNvSpPr/>
          <p:nvPr/>
        </p:nvSpPr>
        <p:spPr>
          <a:xfrm>
            <a:off x="486229" y="2982743"/>
            <a:ext cx="1079142" cy="400110"/>
          </a:xfrm>
          <a:prstGeom prst="rect">
            <a:avLst/>
          </a:prstGeom>
        </p:spPr>
        <p:txBody>
          <a:bodyPr wrap="none">
            <a:spAutoFit/>
          </a:bodyPr>
          <a:lstStyle/>
          <a:p>
            <a:r>
              <a:rPr lang="en-US" sz="2000" b="1" dirty="0"/>
              <a:t>BMP280</a:t>
            </a:r>
            <a:endParaRPr lang="en-US" sz="2000" dirty="0"/>
          </a:p>
        </p:txBody>
      </p:sp>
      <p:sp>
        <p:nvSpPr>
          <p:cNvPr id="14" name="Rectangle 13"/>
          <p:cNvSpPr/>
          <p:nvPr/>
        </p:nvSpPr>
        <p:spPr>
          <a:xfrm>
            <a:off x="1299976" y="6033731"/>
            <a:ext cx="1079142" cy="400110"/>
          </a:xfrm>
          <a:prstGeom prst="rect">
            <a:avLst/>
          </a:prstGeom>
        </p:spPr>
        <p:txBody>
          <a:bodyPr wrap="none">
            <a:spAutoFit/>
          </a:bodyPr>
          <a:lstStyle/>
          <a:p>
            <a:r>
              <a:rPr lang="en-US" sz="2000" b="1" dirty="0"/>
              <a:t>BMP180</a:t>
            </a:r>
            <a:endParaRPr lang="en-US" sz="2000" dirty="0"/>
          </a:p>
        </p:txBody>
      </p:sp>
      <p:sp>
        <p:nvSpPr>
          <p:cNvPr id="15" name="Rectangle 14"/>
          <p:cNvSpPr/>
          <p:nvPr/>
        </p:nvSpPr>
        <p:spPr>
          <a:xfrm>
            <a:off x="6287867" y="6123628"/>
            <a:ext cx="994183" cy="400110"/>
          </a:xfrm>
          <a:prstGeom prst="rect">
            <a:avLst/>
          </a:prstGeom>
        </p:spPr>
        <p:txBody>
          <a:bodyPr wrap="none">
            <a:spAutoFit/>
          </a:bodyPr>
          <a:lstStyle/>
          <a:p>
            <a:r>
              <a:rPr lang="en-US" sz="2000" b="1" dirty="0"/>
              <a:t>DPS310</a:t>
            </a:r>
            <a:endParaRPr lang="en-US" sz="2000" dirty="0"/>
          </a:p>
        </p:txBody>
      </p:sp>
      <p:sp>
        <p:nvSpPr>
          <p:cNvPr id="17" name="Rectangle 16"/>
          <p:cNvSpPr/>
          <p:nvPr/>
        </p:nvSpPr>
        <p:spPr>
          <a:xfrm>
            <a:off x="4859176" y="3017180"/>
            <a:ext cx="1200137" cy="400110"/>
          </a:xfrm>
          <a:prstGeom prst="rect">
            <a:avLst/>
          </a:prstGeom>
        </p:spPr>
        <p:txBody>
          <a:bodyPr wrap="none">
            <a:spAutoFit/>
          </a:bodyPr>
          <a:lstStyle/>
          <a:p>
            <a:r>
              <a:rPr lang="en-US" sz="2000" b="1" dirty="0"/>
              <a:t>MPX5700</a:t>
            </a:r>
            <a:endParaRPr lang="en-US" sz="2000" dirty="0"/>
          </a:p>
        </p:txBody>
      </p:sp>
      <p:sp>
        <p:nvSpPr>
          <p:cNvPr id="18" name="Rectangle 17"/>
          <p:cNvSpPr/>
          <p:nvPr/>
        </p:nvSpPr>
        <p:spPr>
          <a:xfrm>
            <a:off x="9796744" y="4888982"/>
            <a:ext cx="1042273" cy="400110"/>
          </a:xfrm>
          <a:prstGeom prst="rect">
            <a:avLst/>
          </a:prstGeom>
        </p:spPr>
        <p:txBody>
          <a:bodyPr wrap="none">
            <a:spAutoFit/>
          </a:bodyPr>
          <a:lstStyle/>
          <a:p>
            <a:r>
              <a:rPr lang="en-US" sz="2000" b="1" dirty="0"/>
              <a:t>MS5611</a:t>
            </a:r>
          </a:p>
        </p:txBody>
      </p:sp>
    </p:spTree>
    <p:extLst>
      <p:ext uri="{BB962C8B-B14F-4D97-AF65-F5344CB8AC3E}">
        <p14:creationId xmlns:p14="http://schemas.microsoft.com/office/powerpoint/2010/main" val="2598820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3" name="Rectangle 2"/>
          <p:cNvSpPr/>
          <p:nvPr/>
        </p:nvSpPr>
        <p:spPr>
          <a:xfrm>
            <a:off x="160751" y="573832"/>
            <a:ext cx="11895550" cy="6001643"/>
          </a:xfrm>
          <a:prstGeom prst="rect">
            <a:avLst/>
          </a:prstGeom>
        </p:spPr>
        <p:txBody>
          <a:bodyPr wrap="square">
            <a:spAutoFit/>
          </a:bodyPr>
          <a:lstStyle/>
          <a:p>
            <a:r>
              <a:rPr lang="en-US" sz="2400" b="1" dirty="0"/>
              <a:t>Working Principle</a:t>
            </a:r>
          </a:p>
          <a:p>
            <a:endParaRPr lang="en-US" sz="2400" b="1" dirty="0"/>
          </a:p>
          <a:p>
            <a:pPr marL="800100" lvl="1" indent="-342900">
              <a:buFont typeface="Arial" panose="020B0604020202020204" pitchFamily="34" charset="0"/>
              <a:buChar char="•"/>
            </a:pPr>
            <a:r>
              <a:rPr lang="en-US" sz="2400" dirty="0"/>
              <a:t>A typical pressure sensor includes a sensing element (such as a diaphragm) which deflects when pressure is applied; the amount of deflection is proportional to the pressure's magnitude.</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This mechanical deformation is then converted into an electrical signal through different technologies, such as:</a:t>
            </a:r>
          </a:p>
          <a:p>
            <a:pPr marL="800100" lvl="1" indent="-342900">
              <a:buFont typeface="Arial" panose="020B0604020202020204" pitchFamily="34" charset="0"/>
              <a:buChar char="•"/>
            </a:pPr>
            <a:endParaRPr lang="en-US" sz="2400" dirty="0"/>
          </a:p>
          <a:p>
            <a:pPr marL="1200150" lvl="2" indent="-285750">
              <a:buFont typeface="Arial" panose="020B0604020202020204" pitchFamily="34" charset="0"/>
              <a:buChar char="•"/>
            </a:pPr>
            <a:r>
              <a:rPr lang="en-US" sz="2400" dirty="0"/>
              <a:t>Strain gauge (</a:t>
            </a:r>
            <a:r>
              <a:rPr lang="en-US" sz="2400" dirty="0" err="1"/>
              <a:t>piezoresistive</a:t>
            </a:r>
            <a:r>
              <a:rPr lang="en-US" sz="2400" dirty="0"/>
              <a:t>): Resistance changes as the diaphragm stretches, measured in volts.</a:t>
            </a:r>
          </a:p>
          <a:p>
            <a:pPr marL="1200150" lvl="2" indent="-285750">
              <a:buFont typeface="Arial" panose="020B0604020202020204" pitchFamily="34" charset="0"/>
              <a:buChar char="•"/>
            </a:pPr>
            <a:r>
              <a:rPr lang="en-US" sz="2400" dirty="0"/>
              <a:t>Capacitive: The diaphragm forms part of a capacitor, and changes in capacitance are detected as the diaphragm moves.</a:t>
            </a:r>
          </a:p>
          <a:p>
            <a:pPr marL="1200150" lvl="2" indent="-285750">
              <a:buFont typeface="Arial" panose="020B0604020202020204" pitchFamily="34" charset="0"/>
              <a:buChar char="•"/>
            </a:pPr>
            <a:r>
              <a:rPr lang="en-US" sz="2400" dirty="0"/>
              <a:t>Piezoelectric: Certain crystals generate a voltage when subjected to mechanical stress.</a:t>
            </a:r>
          </a:p>
          <a:p>
            <a:pPr marL="1200150" lvl="2" indent="-285750">
              <a:buFont typeface="Arial" panose="020B0604020202020204" pitchFamily="34" charset="0"/>
              <a:buChar char="•"/>
            </a:pPr>
            <a:r>
              <a:rPr lang="en-US" sz="2400" dirty="0"/>
              <a:t>Others: Inductive, optical, and resonant types are used in specific applications.</a:t>
            </a:r>
            <a:endParaRPr lang="en-US" sz="2400" b="0" i="0" dirty="0">
              <a:effectLst/>
            </a:endParaRPr>
          </a:p>
        </p:txBody>
      </p:sp>
    </p:spTree>
    <p:extLst>
      <p:ext uri="{BB962C8B-B14F-4D97-AF65-F5344CB8AC3E}">
        <p14:creationId xmlns:p14="http://schemas.microsoft.com/office/powerpoint/2010/main" val="3503647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rot="10800000" flipV="1">
            <a:off x="162190" y="573832"/>
            <a:ext cx="1191235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400" b="1" dirty="0"/>
              <a:t>Types of Pressure Sensors</a:t>
            </a:r>
          </a:p>
          <a:p>
            <a:pPr marL="0" marR="0" lvl="0" indent="0" algn="l" defTabSz="914400" rtl="0" eaLnBrk="0" fontAlgn="base" latinLnBrk="0" hangingPunct="0">
              <a:lnSpc>
                <a:spcPct val="100000"/>
              </a:lnSpc>
              <a:spcBef>
                <a:spcPct val="0"/>
              </a:spcBef>
              <a:spcAft>
                <a:spcPct val="0"/>
              </a:spcAft>
              <a:buClrTx/>
              <a:buSzTx/>
              <a:tabLst/>
            </a:pPr>
            <a:endParaRPr lang="en-US" altLang="en-US" sz="2400" b="1" dirty="0"/>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err="1">
                <a:ln>
                  <a:noFill/>
                </a:ln>
                <a:solidFill>
                  <a:schemeClr val="tx1"/>
                </a:solidFill>
                <a:effectLst/>
              </a:rPr>
              <a:t>Piezoresistive</a:t>
            </a:r>
            <a:r>
              <a:rPr kumimoji="0" lang="en-US" altLang="en-US" sz="2400" b="1" i="0" u="none" strike="noStrike" cap="none" normalizeH="0" baseline="0" dirty="0">
                <a:ln>
                  <a:noFill/>
                </a:ln>
                <a:solidFill>
                  <a:schemeClr val="tx1"/>
                </a:solidFill>
                <a:effectLst/>
              </a:rPr>
              <a:t>/Strain Gauge</a:t>
            </a:r>
            <a:r>
              <a:rPr kumimoji="0" lang="en-US" altLang="en-US" sz="2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These are the most common type. They use strain gauges whose electrical resistance changes when they are deformed by pressure on a diaphragm. </a:t>
            </a: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They are robust and accurate, making them suitable for a wide range of industrial and automotive applications.</a:t>
            </a:r>
            <a:endParaRPr lang="en-US" dirty="0"/>
          </a:p>
          <a:p>
            <a:pPr marL="800100" lvl="1" indent="-342900">
              <a:buFont typeface="Arial" panose="020B0604020202020204" pitchFamily="34" charset="0"/>
              <a:buChar char="•"/>
            </a:pPr>
            <a:r>
              <a:rPr lang="en-US" sz="2400" dirty="0"/>
              <a:t>Based on </a:t>
            </a:r>
            <a:r>
              <a:rPr lang="en-US" sz="2400" b="1" dirty="0"/>
              <a:t>Wheatstone bridge</a:t>
            </a:r>
            <a:r>
              <a:rPr lang="en-US" sz="2400" dirty="0"/>
              <a:t> with strain gauges.</a:t>
            </a:r>
          </a:p>
          <a:p>
            <a:pPr marL="800100" lvl="1" indent="-342900">
              <a:buFont typeface="Arial" panose="020B0604020202020204" pitchFamily="34" charset="0"/>
              <a:buChar char="•"/>
            </a:pPr>
            <a:r>
              <a:rPr lang="en-US" sz="2400" dirty="0"/>
              <a:t>Pressure deforms a diaphragm → resistance changes → voltage output.</a:t>
            </a:r>
          </a:p>
          <a:p>
            <a:pPr marL="800100" lvl="1" indent="-342900">
              <a:buFont typeface="Arial" panose="020B0604020202020204" pitchFamily="34" charset="0"/>
              <a:buChar char="•"/>
            </a:pPr>
            <a:r>
              <a:rPr lang="en-US" sz="2400" b="1" dirty="0"/>
              <a:t>Applications:</a:t>
            </a:r>
            <a:r>
              <a:rPr lang="en-US" sz="2400" dirty="0"/>
              <a:t> Automotive (engine pressure, tire monitoring), industrial systems.</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34328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rot="10800000" flipV="1">
            <a:off x="137138" y="618725"/>
            <a:ext cx="11912352"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Capacitive</a:t>
            </a:r>
            <a:r>
              <a:rPr kumimoji="0" lang="en-US" altLang="en-US" sz="2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These sensors measure pressure by detecting changes in electrical </a:t>
            </a:r>
            <a:r>
              <a:rPr kumimoji="0" lang="en-US" altLang="en-US" sz="2400" b="1" i="0" u="none" strike="noStrike" cap="none" normalizeH="0" baseline="0" dirty="0">
                <a:ln>
                  <a:noFill/>
                </a:ln>
                <a:solidFill>
                  <a:schemeClr val="tx1"/>
                </a:solidFill>
                <a:effectLst/>
              </a:rPr>
              <a:t>capacitance</a:t>
            </a:r>
            <a:r>
              <a:rPr kumimoji="0" lang="en-US" altLang="en-US" sz="2400" b="0" i="0" u="none" strike="noStrike" cap="none" normalizeH="0" baseline="0" dirty="0">
                <a:ln>
                  <a:noFill/>
                </a:ln>
                <a:solidFill>
                  <a:schemeClr val="tx1"/>
                </a:solidFill>
                <a:effectLst/>
              </a:rPr>
              <a:t>. </a:t>
            </a: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They consist of two plates, one of which is a flexible diaphragm. </a:t>
            </a: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As pressure flexes the diaphragm, the distance between the plates changes, which alters the capacitance. </a:t>
            </a: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They are known for high sensitivity, making them suitable for low-pressure applications.</a:t>
            </a:r>
          </a:p>
          <a:p>
            <a:pPr marL="800100" lvl="1" indent="-342900" eaLnBrk="0" fontAlgn="base" hangingPunct="0">
              <a:spcBef>
                <a:spcPct val="0"/>
              </a:spcBef>
              <a:spcAft>
                <a:spcPct val="0"/>
              </a:spcAft>
              <a:buFont typeface="Arial" panose="020B0604020202020204" pitchFamily="34" charset="0"/>
              <a:buChar char="•"/>
            </a:pPr>
            <a:r>
              <a:rPr lang="en-US" altLang="en-US" sz="2400" dirty="0"/>
              <a:t>High sensitivity, good for low-pressure ranges.</a:t>
            </a:r>
          </a:p>
          <a:p>
            <a:pPr marL="800100" lvl="1" indent="-342900" eaLnBrk="0" fontAlgn="base" hangingPunct="0">
              <a:spcBef>
                <a:spcPct val="0"/>
              </a:spcBef>
              <a:spcAft>
                <a:spcPct val="0"/>
              </a:spcAft>
              <a:buFont typeface="Arial" panose="020B0604020202020204" pitchFamily="34" charset="0"/>
              <a:buChar char="•"/>
            </a:pPr>
            <a:r>
              <a:rPr lang="en-US" altLang="en-US" sz="2400" b="1" dirty="0"/>
              <a:t>Applications:</a:t>
            </a:r>
            <a:r>
              <a:rPr lang="en-US" altLang="en-US" sz="2400" dirty="0"/>
              <a:t> Medical devices, HVAC, barometers.</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113254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rot="10800000" flipV="1">
            <a:off x="122574" y="586358"/>
            <a:ext cx="1191235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Piezoelectric</a:t>
            </a:r>
            <a:r>
              <a:rPr kumimoji="0" lang="en-US" altLang="en-US" sz="2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These sensors use materials (like quartz) that generate a small </a:t>
            </a:r>
            <a:r>
              <a:rPr kumimoji="0" lang="en-US" altLang="en-US" sz="2400" b="1" i="0" u="none" strike="noStrike" cap="none" normalizeH="0" baseline="0" dirty="0">
                <a:ln>
                  <a:noFill/>
                </a:ln>
                <a:solidFill>
                  <a:schemeClr val="tx1"/>
                </a:solidFill>
                <a:effectLst/>
              </a:rPr>
              <a:t>electrical charge</a:t>
            </a:r>
            <a:r>
              <a:rPr kumimoji="0" lang="en-US" altLang="en-US" sz="2400" b="0" i="0" u="none" strike="noStrike" cap="none" normalizeH="0" baseline="0" dirty="0">
                <a:ln>
                  <a:noFill/>
                </a:ln>
                <a:solidFill>
                  <a:schemeClr val="tx1"/>
                </a:solidFill>
                <a:effectLst/>
              </a:rPr>
              <a:t> when subjected to mechanical stress. </a:t>
            </a: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This makes them ideal for measuring rapid, dynamic pressure changes, such as those in engine combustion. </a:t>
            </a: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They cannot measure static pressure because the charge dissipates over time.</a:t>
            </a:r>
          </a:p>
          <a:p>
            <a:pPr marL="800100" lvl="1" indent="-342900" eaLnBrk="0" fontAlgn="base" hangingPunct="0">
              <a:spcBef>
                <a:spcPct val="0"/>
              </a:spcBef>
              <a:spcAft>
                <a:spcPct val="0"/>
              </a:spcAft>
              <a:buFont typeface="Arial" panose="020B0604020202020204" pitchFamily="34" charset="0"/>
              <a:buChar char="•"/>
            </a:pPr>
            <a:r>
              <a:rPr lang="en-US" altLang="en-US" sz="2400" dirty="0"/>
              <a:t>Use piezoelectric crystals → generate charge when pressure is applied.</a:t>
            </a:r>
          </a:p>
          <a:p>
            <a:pPr marL="800100" lvl="1" indent="-342900" eaLnBrk="0" fontAlgn="base" hangingPunct="0">
              <a:spcBef>
                <a:spcPct val="0"/>
              </a:spcBef>
              <a:spcAft>
                <a:spcPct val="0"/>
              </a:spcAft>
              <a:buFont typeface="Arial" panose="020B0604020202020204" pitchFamily="34" charset="0"/>
              <a:buChar char="•"/>
            </a:pPr>
            <a:r>
              <a:rPr lang="en-US" altLang="en-US" sz="2400" dirty="0"/>
              <a:t>Very fast response but not suitable for static measurements (only dynamic).</a:t>
            </a:r>
          </a:p>
          <a:p>
            <a:pPr marL="800100" lvl="1" indent="-342900" eaLnBrk="0" fontAlgn="base" hangingPunct="0">
              <a:spcBef>
                <a:spcPct val="0"/>
              </a:spcBef>
              <a:spcAft>
                <a:spcPct val="0"/>
              </a:spcAft>
              <a:buFont typeface="Arial" panose="020B0604020202020204" pitchFamily="34" charset="0"/>
              <a:buChar char="•"/>
            </a:pPr>
            <a:r>
              <a:rPr lang="en-US" altLang="en-US" sz="2400" b="1" dirty="0"/>
              <a:t>Applications:</a:t>
            </a:r>
            <a:r>
              <a:rPr lang="en-US" altLang="en-US" sz="2400" dirty="0"/>
              <a:t> Microphones, accelerometers, engine combustion monitoring.</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5118697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29436" y="615285"/>
            <a:ext cx="11920602" cy="5632311"/>
          </a:xfrm>
          <a:prstGeom prst="rect">
            <a:avLst/>
          </a:prstGeom>
        </p:spPr>
        <p:txBody>
          <a:bodyPr wrap="square">
            <a:spAutoFit/>
          </a:bodyPr>
          <a:lstStyle/>
          <a:p>
            <a:r>
              <a:rPr lang="en-US" sz="2400" b="1" dirty="0"/>
              <a:t>Resonant and Optical Pressure Sensors</a:t>
            </a:r>
          </a:p>
          <a:p>
            <a:endParaRPr lang="en-US" sz="2400" b="1" dirty="0"/>
          </a:p>
          <a:p>
            <a:r>
              <a:rPr lang="en-US" sz="2400" dirty="0"/>
              <a:t> Specialized applications such as meteorology or high-temperature environments.</a:t>
            </a:r>
          </a:p>
          <a:p>
            <a:endParaRPr lang="en-US" sz="2400" dirty="0"/>
          </a:p>
          <a:p>
            <a:r>
              <a:rPr lang="en-US" sz="2400" b="1" dirty="0"/>
              <a:t>Resonant Pressure Sensors</a:t>
            </a:r>
          </a:p>
          <a:p>
            <a:endParaRPr lang="en-US" sz="2400" dirty="0"/>
          </a:p>
          <a:p>
            <a:pPr marL="800100" lvl="1" indent="-342900">
              <a:buFont typeface="Arial" panose="020B0604020202020204" pitchFamily="34" charset="0"/>
              <a:buChar char="•"/>
            </a:pPr>
            <a:r>
              <a:rPr lang="en-US" sz="2400" dirty="0"/>
              <a:t>Pressure changes natural frequency of a vibrating element.</a:t>
            </a:r>
          </a:p>
          <a:p>
            <a:pPr marL="800100" lvl="1" indent="-342900">
              <a:buFont typeface="Arial" panose="020B0604020202020204" pitchFamily="34" charset="0"/>
              <a:buChar char="•"/>
            </a:pPr>
            <a:r>
              <a:rPr lang="en-US" sz="2400" dirty="0"/>
              <a:t>Very accurate and stable.</a:t>
            </a:r>
          </a:p>
          <a:p>
            <a:pPr marL="800100" lvl="1" indent="-342900">
              <a:buFont typeface="Arial" panose="020B0604020202020204" pitchFamily="34" charset="0"/>
              <a:buChar char="•"/>
            </a:pPr>
            <a:r>
              <a:rPr lang="en-US" sz="2400" b="1" dirty="0"/>
              <a:t>Applications:</a:t>
            </a:r>
            <a:r>
              <a:rPr lang="en-US" sz="2400" dirty="0"/>
              <a:t> Aerospace, precision instruments.</a:t>
            </a:r>
          </a:p>
          <a:p>
            <a:pPr marL="800100" lvl="1" indent="-342900">
              <a:buFont typeface="Arial" panose="020B0604020202020204" pitchFamily="34" charset="0"/>
              <a:buChar char="•"/>
            </a:pPr>
            <a:endParaRPr lang="en-US" sz="2400" dirty="0"/>
          </a:p>
          <a:p>
            <a:r>
              <a:rPr lang="en-US" sz="2400" b="1" dirty="0"/>
              <a:t>Optical Pressure Sensors</a:t>
            </a:r>
          </a:p>
          <a:p>
            <a:endParaRPr lang="en-US" sz="2400" dirty="0"/>
          </a:p>
          <a:p>
            <a:pPr marL="800100" lvl="1" indent="-342900">
              <a:buFont typeface="Arial" panose="020B0604020202020204" pitchFamily="34" charset="0"/>
              <a:buChar char="•"/>
            </a:pPr>
            <a:r>
              <a:rPr lang="en-US" sz="2400" dirty="0"/>
              <a:t>Use light modulation (fiber optic or interferometry).</a:t>
            </a:r>
          </a:p>
          <a:p>
            <a:pPr marL="800100" lvl="1" indent="-342900">
              <a:buFont typeface="Arial" panose="020B0604020202020204" pitchFamily="34" charset="0"/>
              <a:buChar char="•"/>
            </a:pPr>
            <a:r>
              <a:rPr lang="en-US" sz="2400" dirty="0"/>
              <a:t>Immune to EMI, works in harsh environments.</a:t>
            </a:r>
          </a:p>
          <a:p>
            <a:pPr marL="800100" lvl="1" indent="-342900">
              <a:buFont typeface="Arial" panose="020B0604020202020204" pitchFamily="34" charset="0"/>
              <a:buChar char="•"/>
            </a:pPr>
            <a:r>
              <a:rPr lang="en-US" sz="2400" b="1" dirty="0"/>
              <a:t>Applications:</a:t>
            </a:r>
            <a:r>
              <a:rPr lang="en-US" sz="2400" dirty="0"/>
              <a:t> Oil &amp; gas, biomedical (catheters), aerospace.</a:t>
            </a:r>
          </a:p>
        </p:txBody>
      </p:sp>
    </p:spTree>
    <p:extLst>
      <p:ext uri="{BB962C8B-B14F-4D97-AF65-F5344CB8AC3E}">
        <p14:creationId xmlns:p14="http://schemas.microsoft.com/office/powerpoint/2010/main" val="406200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graphicFrame>
        <p:nvGraphicFramePr>
          <p:cNvPr id="2" name="Table 1"/>
          <p:cNvGraphicFramePr>
            <a:graphicFrameLocks noGrp="1"/>
          </p:cNvGraphicFramePr>
          <p:nvPr>
            <p:extLst>
              <p:ext uri="{D42A27DB-BD31-4B8C-83A1-F6EECF244321}">
                <p14:modId xmlns:p14="http://schemas.microsoft.com/office/powerpoint/2010/main" val="2884525502"/>
              </p:ext>
            </p:extLst>
          </p:nvPr>
        </p:nvGraphicFramePr>
        <p:xfrm>
          <a:off x="147062" y="1018452"/>
          <a:ext cx="11932893" cy="5395227"/>
        </p:xfrm>
        <a:graphic>
          <a:graphicData uri="http://schemas.openxmlformats.org/drawingml/2006/table">
            <a:tbl>
              <a:tblPr>
                <a:tableStyleId>{D7AC3CCA-C797-4891-BE02-D94E43425B78}</a:tableStyleId>
              </a:tblPr>
              <a:tblGrid>
                <a:gridCol w="1349091">
                  <a:extLst>
                    <a:ext uri="{9D8B030D-6E8A-4147-A177-3AD203B41FA5}">
                      <a16:colId xmlns:a16="http://schemas.microsoft.com/office/drawing/2014/main" val="2456869999"/>
                    </a:ext>
                  </a:extLst>
                </a:gridCol>
                <a:gridCol w="5169063">
                  <a:extLst>
                    <a:ext uri="{9D8B030D-6E8A-4147-A177-3AD203B41FA5}">
                      <a16:colId xmlns:a16="http://schemas.microsoft.com/office/drawing/2014/main" val="2870952609"/>
                    </a:ext>
                  </a:extLst>
                </a:gridCol>
                <a:gridCol w="5414739">
                  <a:extLst>
                    <a:ext uri="{9D8B030D-6E8A-4147-A177-3AD203B41FA5}">
                      <a16:colId xmlns:a16="http://schemas.microsoft.com/office/drawing/2014/main" val="4033048900"/>
                    </a:ext>
                  </a:extLst>
                </a:gridCol>
              </a:tblGrid>
              <a:tr h="235207">
                <a:tc>
                  <a:txBody>
                    <a:bodyPr/>
                    <a:lstStyle/>
                    <a:p>
                      <a:r>
                        <a:rPr lang="en-US" sz="2000" b="1" dirty="0"/>
                        <a:t>Aspect</a:t>
                      </a:r>
                    </a:p>
                  </a:txBody>
                  <a:tcPr marL="58802" marR="58802" marT="29401" marB="29401" anchor="ctr"/>
                </a:tc>
                <a:tc>
                  <a:txBody>
                    <a:bodyPr/>
                    <a:lstStyle/>
                    <a:p>
                      <a:r>
                        <a:rPr lang="en-US" sz="2000" b="1" dirty="0"/>
                        <a:t>Sensor</a:t>
                      </a:r>
                    </a:p>
                  </a:txBody>
                  <a:tcPr marL="58802" marR="58802" marT="29401" marB="29401" anchor="ctr"/>
                </a:tc>
                <a:tc>
                  <a:txBody>
                    <a:bodyPr/>
                    <a:lstStyle/>
                    <a:p>
                      <a:r>
                        <a:rPr lang="en-US" sz="2000" b="1" dirty="0"/>
                        <a:t>Transducer</a:t>
                      </a:r>
                    </a:p>
                  </a:txBody>
                  <a:tcPr marL="58802" marR="58802" marT="29401" marB="29401" anchor="ctr"/>
                </a:tc>
                <a:extLst>
                  <a:ext uri="{0D108BD9-81ED-4DB2-BD59-A6C34878D82A}">
                    <a16:rowId xmlns:a16="http://schemas.microsoft.com/office/drawing/2014/main" val="4233324776"/>
                  </a:ext>
                </a:extLst>
              </a:tr>
              <a:tr h="764424">
                <a:tc>
                  <a:txBody>
                    <a:bodyPr/>
                    <a:lstStyle/>
                    <a:p>
                      <a:r>
                        <a:rPr lang="en-US" sz="2000" b="1" dirty="0"/>
                        <a:t>Definition</a:t>
                      </a:r>
                    </a:p>
                  </a:txBody>
                  <a:tcPr marL="58802" marR="58802" marT="29401" marB="29401" anchor="ctr"/>
                </a:tc>
                <a:tc>
                  <a:txBody>
                    <a:bodyPr/>
                    <a:lstStyle/>
                    <a:p>
                      <a:r>
                        <a:rPr lang="en-US" sz="2000" dirty="0"/>
                        <a:t>A device that detects or measures a physical quantity and converts it into an electrical signal (or readable form).</a:t>
                      </a:r>
                    </a:p>
                  </a:txBody>
                  <a:tcPr marL="58802" marR="58802" marT="29401" marB="29401" anchor="ctr"/>
                </a:tc>
                <a:tc>
                  <a:txBody>
                    <a:bodyPr/>
                    <a:lstStyle/>
                    <a:p>
                      <a:r>
                        <a:rPr lang="en-US" sz="2000" dirty="0"/>
                        <a:t>A device that converts one form of energy into another (not limited to electrical signals).</a:t>
                      </a:r>
                    </a:p>
                  </a:txBody>
                  <a:tcPr marL="58802" marR="58802" marT="29401" marB="29401" anchor="ctr"/>
                </a:tc>
                <a:extLst>
                  <a:ext uri="{0D108BD9-81ED-4DB2-BD59-A6C34878D82A}">
                    <a16:rowId xmlns:a16="http://schemas.microsoft.com/office/drawing/2014/main" val="3288875941"/>
                  </a:ext>
                </a:extLst>
              </a:tr>
              <a:tr h="588019">
                <a:tc>
                  <a:txBody>
                    <a:bodyPr/>
                    <a:lstStyle/>
                    <a:p>
                      <a:r>
                        <a:rPr lang="en-US" sz="2000" b="1" dirty="0"/>
                        <a:t>Function</a:t>
                      </a:r>
                    </a:p>
                  </a:txBody>
                  <a:tcPr marL="58802" marR="58802" marT="29401" marB="29401" anchor="ctr"/>
                </a:tc>
                <a:tc>
                  <a:txBody>
                    <a:bodyPr/>
                    <a:lstStyle/>
                    <a:p>
                      <a:r>
                        <a:rPr lang="en-US" sz="2000" dirty="0"/>
                        <a:t>Sensing (detecting changes in the environment).</a:t>
                      </a:r>
                    </a:p>
                  </a:txBody>
                  <a:tcPr marL="58802" marR="58802" marT="29401" marB="29401" anchor="ctr"/>
                </a:tc>
                <a:tc>
                  <a:txBody>
                    <a:bodyPr/>
                    <a:lstStyle/>
                    <a:p>
                      <a:r>
                        <a:rPr lang="en-US" sz="2000" dirty="0"/>
                        <a:t>Energy conversion (input transducers = sensors, output transducers = actuators).</a:t>
                      </a:r>
                    </a:p>
                  </a:txBody>
                  <a:tcPr marL="58802" marR="58802" marT="29401" marB="29401" anchor="ctr"/>
                </a:tc>
                <a:extLst>
                  <a:ext uri="{0D108BD9-81ED-4DB2-BD59-A6C34878D82A}">
                    <a16:rowId xmlns:a16="http://schemas.microsoft.com/office/drawing/2014/main" val="1594363556"/>
                  </a:ext>
                </a:extLst>
              </a:tr>
              <a:tr h="588019">
                <a:tc>
                  <a:txBody>
                    <a:bodyPr/>
                    <a:lstStyle/>
                    <a:p>
                      <a:r>
                        <a:rPr lang="en-US" sz="2000" b="1" dirty="0"/>
                        <a:t>Scope</a:t>
                      </a:r>
                    </a:p>
                  </a:txBody>
                  <a:tcPr marL="58802" marR="58802" marT="29401" marB="29401" anchor="ctr"/>
                </a:tc>
                <a:tc>
                  <a:txBody>
                    <a:bodyPr/>
                    <a:lstStyle/>
                    <a:p>
                      <a:r>
                        <a:rPr lang="en-US" sz="2000" dirty="0"/>
                        <a:t>Narrow – specifically related to measurement of physical parameters.</a:t>
                      </a:r>
                    </a:p>
                  </a:txBody>
                  <a:tcPr marL="58802" marR="58802" marT="29401" marB="29401" anchor="ctr"/>
                </a:tc>
                <a:tc>
                  <a:txBody>
                    <a:bodyPr/>
                    <a:lstStyle/>
                    <a:p>
                      <a:r>
                        <a:rPr lang="en-US" sz="2000" dirty="0"/>
                        <a:t>Broader – includes sensors and actuators.</a:t>
                      </a:r>
                    </a:p>
                  </a:txBody>
                  <a:tcPr marL="58802" marR="58802" marT="29401" marB="29401" anchor="ctr"/>
                </a:tc>
                <a:extLst>
                  <a:ext uri="{0D108BD9-81ED-4DB2-BD59-A6C34878D82A}">
                    <a16:rowId xmlns:a16="http://schemas.microsoft.com/office/drawing/2014/main" val="4031024537"/>
                  </a:ext>
                </a:extLst>
              </a:tr>
              <a:tr h="588019">
                <a:tc>
                  <a:txBody>
                    <a:bodyPr/>
                    <a:lstStyle/>
                    <a:p>
                      <a:r>
                        <a:rPr lang="en-US" sz="2000" b="1" dirty="0"/>
                        <a:t>Output</a:t>
                      </a:r>
                    </a:p>
                  </a:txBody>
                  <a:tcPr marL="58802" marR="58802" marT="29401" marB="29401" anchor="ctr"/>
                </a:tc>
                <a:tc>
                  <a:txBody>
                    <a:bodyPr/>
                    <a:lstStyle/>
                    <a:p>
                      <a:r>
                        <a:rPr lang="en-US" sz="2000" dirty="0"/>
                        <a:t>Usually gives an electrical signal proportional to the physical quantity.</a:t>
                      </a:r>
                    </a:p>
                  </a:txBody>
                  <a:tcPr marL="58802" marR="58802" marT="29401" marB="29401" anchor="ctr"/>
                </a:tc>
                <a:tc>
                  <a:txBody>
                    <a:bodyPr/>
                    <a:lstStyle/>
                    <a:p>
                      <a:r>
                        <a:rPr lang="en-US" sz="2000" dirty="0"/>
                        <a:t>Can give electrical, mechanical, thermal, acoustic, or other forms of energy.</a:t>
                      </a:r>
                    </a:p>
                  </a:txBody>
                  <a:tcPr marL="58802" marR="58802" marT="29401" marB="29401" anchor="ctr"/>
                </a:tc>
                <a:extLst>
                  <a:ext uri="{0D108BD9-81ED-4DB2-BD59-A6C34878D82A}">
                    <a16:rowId xmlns:a16="http://schemas.microsoft.com/office/drawing/2014/main" val="2307173629"/>
                  </a:ext>
                </a:extLst>
              </a:tr>
              <a:tr h="764424">
                <a:tc>
                  <a:txBody>
                    <a:bodyPr/>
                    <a:lstStyle/>
                    <a:p>
                      <a:r>
                        <a:rPr lang="en-US" sz="2000" b="1" dirty="0"/>
                        <a:t>Examples</a:t>
                      </a:r>
                    </a:p>
                  </a:txBody>
                  <a:tcPr marL="58802" marR="58802" marT="29401" marB="29401" anchor="ctr"/>
                </a:tc>
                <a:tc>
                  <a:txBody>
                    <a:bodyPr/>
                    <a:lstStyle/>
                    <a:p>
                      <a:r>
                        <a:rPr lang="en-US" sz="2000"/>
                        <a:t>Thermistor (temperature sensor), LDR (light sensor), PIR sensor (motion).</a:t>
                      </a:r>
                    </a:p>
                  </a:txBody>
                  <a:tcPr marL="58802" marR="58802" marT="29401" marB="29401" anchor="ctr"/>
                </a:tc>
                <a:tc>
                  <a:txBody>
                    <a:bodyPr/>
                    <a:lstStyle/>
                    <a:p>
                      <a:r>
                        <a:rPr lang="en-US" sz="2000" dirty="0"/>
                        <a:t>Microphone (sound → electrical), Loudspeaker (electrical → sound), Piezoelectric crystal (mechanical → electrical).</a:t>
                      </a:r>
                    </a:p>
                  </a:txBody>
                  <a:tcPr marL="58802" marR="58802" marT="29401" marB="29401" anchor="ctr"/>
                </a:tc>
                <a:extLst>
                  <a:ext uri="{0D108BD9-81ED-4DB2-BD59-A6C34878D82A}">
                    <a16:rowId xmlns:a16="http://schemas.microsoft.com/office/drawing/2014/main" val="30456617"/>
                  </a:ext>
                </a:extLst>
              </a:tr>
              <a:tr h="411613">
                <a:tc>
                  <a:txBody>
                    <a:bodyPr/>
                    <a:lstStyle/>
                    <a:p>
                      <a:r>
                        <a:rPr lang="en-US" sz="2000" b="1" dirty="0"/>
                        <a:t>Type</a:t>
                      </a:r>
                    </a:p>
                  </a:txBody>
                  <a:tcPr marL="58802" marR="58802" marT="29401" marB="29401" anchor="ctr"/>
                </a:tc>
                <a:tc>
                  <a:txBody>
                    <a:bodyPr/>
                    <a:lstStyle/>
                    <a:p>
                      <a:r>
                        <a:rPr lang="en-US" sz="2000"/>
                        <a:t>Always an input device.</a:t>
                      </a:r>
                    </a:p>
                  </a:txBody>
                  <a:tcPr marL="58802" marR="58802" marT="29401" marB="29401" anchor="ctr"/>
                </a:tc>
                <a:tc>
                  <a:txBody>
                    <a:bodyPr/>
                    <a:lstStyle/>
                    <a:p>
                      <a:r>
                        <a:rPr lang="en-US" sz="2000" dirty="0"/>
                        <a:t>Can be an input device (sensor) or an output device (actuator).</a:t>
                      </a:r>
                    </a:p>
                  </a:txBody>
                  <a:tcPr marL="58802" marR="58802" marT="29401" marB="29401" anchor="ctr"/>
                </a:tc>
                <a:extLst>
                  <a:ext uri="{0D108BD9-81ED-4DB2-BD59-A6C34878D82A}">
                    <a16:rowId xmlns:a16="http://schemas.microsoft.com/office/drawing/2014/main" val="4070865818"/>
                  </a:ext>
                </a:extLst>
              </a:tr>
              <a:tr h="411613">
                <a:tc>
                  <a:txBody>
                    <a:bodyPr/>
                    <a:lstStyle/>
                    <a:p>
                      <a:r>
                        <a:rPr lang="en-US" sz="2000" b="1" dirty="0"/>
                        <a:t>Application</a:t>
                      </a:r>
                    </a:p>
                  </a:txBody>
                  <a:tcPr marL="58802" marR="58802" marT="29401" marB="29401" anchor="ctr"/>
                </a:tc>
                <a:tc>
                  <a:txBody>
                    <a:bodyPr/>
                    <a:lstStyle/>
                    <a:p>
                      <a:r>
                        <a:rPr lang="en-US" sz="2000" dirty="0"/>
                        <a:t>Used for measurement and monitoring.</a:t>
                      </a:r>
                    </a:p>
                  </a:txBody>
                  <a:tcPr marL="58802" marR="58802" marT="29401" marB="29401" anchor="ctr"/>
                </a:tc>
                <a:tc>
                  <a:txBody>
                    <a:bodyPr/>
                    <a:lstStyle/>
                    <a:p>
                      <a:r>
                        <a:rPr lang="en-US" sz="2000" dirty="0"/>
                        <a:t>Used for both measurement and control/actuation.</a:t>
                      </a:r>
                    </a:p>
                  </a:txBody>
                  <a:tcPr marL="58802" marR="58802" marT="29401" marB="29401" anchor="ctr"/>
                </a:tc>
                <a:extLst>
                  <a:ext uri="{0D108BD9-81ED-4DB2-BD59-A6C34878D82A}">
                    <a16:rowId xmlns:a16="http://schemas.microsoft.com/office/drawing/2014/main" val="2632684315"/>
                  </a:ext>
                </a:extLst>
              </a:tr>
            </a:tbl>
          </a:graphicData>
        </a:graphic>
      </p:graphicFrame>
      <p:sp>
        <p:nvSpPr>
          <p:cNvPr id="3" name="Rectangle 2"/>
          <p:cNvSpPr/>
          <p:nvPr/>
        </p:nvSpPr>
        <p:spPr>
          <a:xfrm>
            <a:off x="75616" y="489036"/>
            <a:ext cx="2882328" cy="461665"/>
          </a:xfrm>
          <a:prstGeom prst="rect">
            <a:avLst/>
          </a:prstGeom>
        </p:spPr>
        <p:txBody>
          <a:bodyPr wrap="none">
            <a:spAutoFit/>
          </a:bodyPr>
          <a:lstStyle/>
          <a:p>
            <a:r>
              <a:rPr lang="en-US" sz="2400" b="1" dirty="0"/>
              <a:t>Sensor Vs Transducer</a:t>
            </a:r>
          </a:p>
        </p:txBody>
      </p:sp>
    </p:spTree>
    <p:extLst>
      <p:ext uri="{BB962C8B-B14F-4D97-AF65-F5344CB8AC3E}">
        <p14:creationId xmlns:p14="http://schemas.microsoft.com/office/powerpoint/2010/main" val="21633097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7604" y="611410"/>
            <a:ext cx="11944960" cy="2677656"/>
          </a:xfrm>
          <a:prstGeom prst="rect">
            <a:avLst/>
          </a:prstGeom>
        </p:spPr>
        <p:txBody>
          <a:bodyPr wrap="square">
            <a:spAutoFit/>
          </a:bodyPr>
          <a:lstStyle/>
          <a:p>
            <a:r>
              <a:rPr lang="en-US" sz="2400" b="1" dirty="0"/>
              <a:t>Common Pressure Sensors in Electronics/</a:t>
            </a:r>
            <a:r>
              <a:rPr lang="en-US" sz="2400" b="1" dirty="0" err="1"/>
              <a:t>IoT</a:t>
            </a:r>
            <a:endParaRPr lang="en-US" sz="2400" b="1" dirty="0"/>
          </a:p>
          <a:p>
            <a:pPr lvl="1"/>
            <a:endParaRPr lang="en-US" sz="2400" b="1" dirty="0"/>
          </a:p>
          <a:p>
            <a:pPr marL="800100" lvl="1" indent="-342900">
              <a:buFont typeface="Arial" panose="020B0604020202020204" pitchFamily="34" charset="0"/>
              <a:buChar char="•"/>
            </a:pPr>
            <a:r>
              <a:rPr lang="en-US" sz="2400" b="1" dirty="0"/>
              <a:t>BMP180 / BMP280 / BME280</a:t>
            </a:r>
            <a:r>
              <a:rPr lang="en-US" sz="2400" dirty="0"/>
              <a:t> → Barometric pressure + temperature (and humidity in BME280).</a:t>
            </a:r>
          </a:p>
          <a:p>
            <a:pPr marL="800100" lvl="1" indent="-342900">
              <a:buFont typeface="Arial" panose="020B0604020202020204" pitchFamily="34" charset="0"/>
              <a:buChar char="•"/>
            </a:pPr>
            <a:r>
              <a:rPr lang="en-US" sz="2400" b="1" dirty="0"/>
              <a:t>MPX5700, MPX4115A</a:t>
            </a:r>
            <a:r>
              <a:rPr lang="en-US" sz="2400" dirty="0"/>
              <a:t> → Automotive pressure sensors.</a:t>
            </a:r>
          </a:p>
          <a:p>
            <a:pPr marL="800100" lvl="1" indent="-342900">
              <a:buFont typeface="Arial" panose="020B0604020202020204" pitchFamily="34" charset="0"/>
              <a:buChar char="•"/>
            </a:pPr>
            <a:r>
              <a:rPr lang="en-US" sz="2400" b="1" dirty="0"/>
              <a:t>MS5611</a:t>
            </a:r>
            <a:r>
              <a:rPr lang="en-US" sz="2400" dirty="0"/>
              <a:t> → High-resolution barometric pressure for drones.</a:t>
            </a:r>
          </a:p>
          <a:p>
            <a:pPr marL="800100" lvl="1" indent="-342900">
              <a:buFont typeface="Arial" panose="020B0604020202020204" pitchFamily="34" charset="0"/>
              <a:buChar char="•"/>
            </a:pPr>
            <a:r>
              <a:rPr lang="en-US" sz="2400" b="1" dirty="0"/>
              <a:t>DPS310</a:t>
            </a:r>
            <a:r>
              <a:rPr lang="en-US" sz="2400" dirty="0"/>
              <a:t> → Ultra-compact digital pressure sensor.</a:t>
            </a:r>
          </a:p>
        </p:txBody>
      </p:sp>
    </p:spTree>
    <p:extLst>
      <p:ext uri="{BB962C8B-B14F-4D97-AF65-F5344CB8AC3E}">
        <p14:creationId xmlns:p14="http://schemas.microsoft.com/office/powerpoint/2010/main" val="1443902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1962" y="609590"/>
            <a:ext cx="11908076" cy="2677656"/>
          </a:xfrm>
          <a:prstGeom prst="rect">
            <a:avLst/>
          </a:prstGeom>
        </p:spPr>
        <p:txBody>
          <a:bodyPr wrap="square">
            <a:spAutoFit/>
          </a:bodyPr>
          <a:lstStyle/>
          <a:p>
            <a:r>
              <a:rPr lang="en-US" sz="2400" b="1" dirty="0"/>
              <a:t>Applications</a:t>
            </a:r>
          </a:p>
          <a:p>
            <a:endParaRPr lang="en-US" sz="2400" b="1" dirty="0"/>
          </a:p>
          <a:p>
            <a:pPr marL="342900" indent="-342900">
              <a:buFont typeface="Arial" panose="020B0604020202020204" pitchFamily="34" charset="0"/>
              <a:buChar char="•"/>
            </a:pPr>
            <a:r>
              <a:rPr lang="en-US" sz="2400" dirty="0"/>
              <a:t>Industrial process control (e.g., hydraulic systems)</a:t>
            </a:r>
          </a:p>
          <a:p>
            <a:pPr marL="342900" indent="-342900">
              <a:buFont typeface="Arial" panose="020B0604020202020204" pitchFamily="34" charset="0"/>
              <a:buChar char="•"/>
            </a:pPr>
            <a:r>
              <a:rPr lang="en-US" sz="2400" dirty="0"/>
              <a:t>Automotive (e.g., tire pressure monitoring, engine boosting)</a:t>
            </a:r>
          </a:p>
          <a:p>
            <a:pPr marL="342900" indent="-342900">
              <a:buFont typeface="Arial" panose="020B0604020202020204" pitchFamily="34" charset="0"/>
              <a:buChar char="•"/>
            </a:pPr>
            <a:r>
              <a:rPr lang="en-US" sz="2400" dirty="0"/>
              <a:t>Medical devices (e.g., blood pressure monitors)</a:t>
            </a:r>
          </a:p>
          <a:p>
            <a:pPr marL="342900" indent="-342900">
              <a:buFont typeface="Arial" panose="020B0604020202020204" pitchFamily="34" charset="0"/>
              <a:buChar char="•"/>
            </a:pPr>
            <a:r>
              <a:rPr lang="en-US" sz="2400" dirty="0"/>
              <a:t>Environmental monitoring (weather stations)</a:t>
            </a:r>
          </a:p>
          <a:p>
            <a:pPr marL="342900" indent="-342900">
              <a:buFont typeface="Arial" panose="020B0604020202020204" pitchFamily="34" charset="0"/>
              <a:buChar char="•"/>
            </a:pPr>
            <a:r>
              <a:rPr lang="en-US" sz="2400" dirty="0"/>
              <a:t>Safety and alarm systems</a:t>
            </a:r>
            <a:endParaRPr lang="en-US" sz="2400" b="0" i="0" dirty="0">
              <a:effectLst/>
            </a:endParaRPr>
          </a:p>
        </p:txBody>
      </p:sp>
    </p:spTree>
    <p:extLst>
      <p:ext uri="{BB962C8B-B14F-4D97-AF65-F5344CB8AC3E}">
        <p14:creationId xmlns:p14="http://schemas.microsoft.com/office/powerpoint/2010/main" val="2597174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80026" y="598884"/>
            <a:ext cx="11970012" cy="2677656"/>
          </a:xfrm>
          <a:prstGeom prst="rect">
            <a:avLst/>
          </a:prstGeom>
        </p:spPr>
        <p:txBody>
          <a:bodyPr wrap="square">
            <a:spAutoFit/>
          </a:bodyPr>
          <a:lstStyle/>
          <a:p>
            <a:r>
              <a:rPr lang="en-US" sz="2400" b="1" dirty="0"/>
              <a:t>Proximity Sensors </a:t>
            </a:r>
          </a:p>
          <a:p>
            <a:endParaRPr lang="en-US" sz="2400" b="1" dirty="0"/>
          </a:p>
          <a:p>
            <a:pPr marL="800100" lvl="1" indent="-342900">
              <a:buFont typeface="Wingdings" panose="05000000000000000000" pitchFamily="2" charset="2"/>
              <a:buChar char="§"/>
            </a:pPr>
            <a:r>
              <a:rPr lang="en-US" sz="2400" dirty="0"/>
              <a:t>Proximity sensors are contactless devices that detect the presence or movement of objects within a certain range and convert this information into an electrical signal.</a:t>
            </a:r>
          </a:p>
          <a:p>
            <a:pPr marL="800100" lvl="1" indent="-342900">
              <a:buFont typeface="Wingdings" panose="05000000000000000000" pitchFamily="2" charset="2"/>
              <a:buChar char="§"/>
            </a:pPr>
            <a:r>
              <a:rPr lang="en-US" sz="2400" dirty="0"/>
              <a:t> </a:t>
            </a:r>
          </a:p>
          <a:p>
            <a:pPr marL="800100" lvl="1" indent="-342900">
              <a:buFont typeface="Wingdings" panose="05000000000000000000" pitchFamily="2" charset="2"/>
              <a:buChar char="§"/>
            </a:pPr>
            <a:r>
              <a:rPr lang="en-US" sz="2400" dirty="0"/>
              <a:t>They are widely used in automation, safety, mobile devices, </a:t>
            </a:r>
            <a:r>
              <a:rPr lang="en-US" sz="2400" dirty="0" err="1"/>
              <a:t>IoT</a:t>
            </a:r>
            <a:r>
              <a:rPr lang="en-US" sz="2400" dirty="0"/>
              <a:t> and process monitoring where non-contact object detection is critical.</a:t>
            </a:r>
          </a:p>
        </p:txBody>
      </p:sp>
    </p:spTree>
    <p:extLst>
      <p:ext uri="{BB962C8B-B14F-4D97-AF65-F5344CB8AC3E}">
        <p14:creationId xmlns:p14="http://schemas.microsoft.com/office/powerpoint/2010/main" val="364884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201072" y="797029"/>
            <a:ext cx="2036066" cy="1911197"/>
          </a:xfrm>
          <a:prstGeom prst="rect">
            <a:avLst/>
          </a:prstGeom>
        </p:spPr>
      </p:pic>
      <p:sp>
        <p:nvSpPr>
          <p:cNvPr id="3" name="Rectangle 2"/>
          <p:cNvSpPr/>
          <p:nvPr/>
        </p:nvSpPr>
        <p:spPr>
          <a:xfrm>
            <a:off x="93348" y="3022481"/>
            <a:ext cx="2251514" cy="400110"/>
          </a:xfrm>
          <a:prstGeom prst="rect">
            <a:avLst/>
          </a:prstGeom>
        </p:spPr>
        <p:txBody>
          <a:bodyPr wrap="none">
            <a:spAutoFit/>
          </a:bodyPr>
          <a:lstStyle/>
          <a:p>
            <a:r>
              <a:rPr lang="en-US" sz="2000" b="1" dirty="0"/>
              <a:t>Inductive Proximity</a:t>
            </a:r>
          </a:p>
        </p:txBody>
      </p:sp>
      <p:pic>
        <p:nvPicPr>
          <p:cNvPr id="5" name="Picture 4"/>
          <p:cNvPicPr>
            <a:picLocks noChangeAspect="1"/>
          </p:cNvPicPr>
          <p:nvPr/>
        </p:nvPicPr>
        <p:blipFill>
          <a:blip r:embed="rId4"/>
          <a:stretch>
            <a:fillRect/>
          </a:stretch>
        </p:blipFill>
        <p:spPr>
          <a:xfrm>
            <a:off x="2741849" y="872579"/>
            <a:ext cx="2958189" cy="2019152"/>
          </a:xfrm>
          <a:prstGeom prst="rect">
            <a:avLst/>
          </a:prstGeom>
        </p:spPr>
      </p:pic>
      <p:sp>
        <p:nvSpPr>
          <p:cNvPr id="10" name="Rectangle 9"/>
          <p:cNvSpPr/>
          <p:nvPr/>
        </p:nvSpPr>
        <p:spPr>
          <a:xfrm>
            <a:off x="3041485" y="3034321"/>
            <a:ext cx="2358915" cy="400110"/>
          </a:xfrm>
          <a:prstGeom prst="rect">
            <a:avLst/>
          </a:prstGeom>
        </p:spPr>
        <p:txBody>
          <a:bodyPr wrap="none">
            <a:spAutoFit/>
          </a:bodyPr>
          <a:lstStyle/>
          <a:p>
            <a:r>
              <a:rPr lang="en-US" sz="2000" b="1" dirty="0"/>
              <a:t>Capacitive Proximity</a:t>
            </a:r>
          </a:p>
        </p:txBody>
      </p:sp>
      <p:pic>
        <p:nvPicPr>
          <p:cNvPr id="6" name="Picture 5"/>
          <p:cNvPicPr>
            <a:picLocks noChangeAspect="1"/>
          </p:cNvPicPr>
          <p:nvPr/>
        </p:nvPicPr>
        <p:blipFill>
          <a:blip r:embed="rId5"/>
          <a:stretch>
            <a:fillRect/>
          </a:stretch>
        </p:blipFill>
        <p:spPr>
          <a:xfrm>
            <a:off x="6361971" y="825304"/>
            <a:ext cx="2471287" cy="1975976"/>
          </a:xfrm>
          <a:prstGeom prst="rect">
            <a:avLst/>
          </a:prstGeom>
        </p:spPr>
      </p:pic>
      <p:sp>
        <p:nvSpPr>
          <p:cNvPr id="13" name="Rectangle 12"/>
          <p:cNvSpPr/>
          <p:nvPr/>
        </p:nvSpPr>
        <p:spPr>
          <a:xfrm>
            <a:off x="6521824" y="3078111"/>
            <a:ext cx="2258567" cy="400110"/>
          </a:xfrm>
          <a:prstGeom prst="rect">
            <a:avLst/>
          </a:prstGeom>
        </p:spPr>
        <p:txBody>
          <a:bodyPr wrap="none">
            <a:spAutoFit/>
          </a:bodyPr>
          <a:lstStyle/>
          <a:p>
            <a:r>
              <a:rPr lang="en-US" sz="2000" b="1" dirty="0"/>
              <a:t>Magnetic Proximity</a:t>
            </a:r>
          </a:p>
        </p:txBody>
      </p:sp>
      <p:pic>
        <p:nvPicPr>
          <p:cNvPr id="7" name="Picture 6"/>
          <p:cNvPicPr>
            <a:picLocks noChangeAspect="1"/>
          </p:cNvPicPr>
          <p:nvPr/>
        </p:nvPicPr>
        <p:blipFill>
          <a:blip r:embed="rId6"/>
          <a:stretch>
            <a:fillRect/>
          </a:stretch>
        </p:blipFill>
        <p:spPr>
          <a:xfrm>
            <a:off x="519242" y="3766892"/>
            <a:ext cx="3451509" cy="2167940"/>
          </a:xfrm>
          <a:prstGeom prst="rect">
            <a:avLst/>
          </a:prstGeom>
        </p:spPr>
      </p:pic>
      <p:sp>
        <p:nvSpPr>
          <p:cNvPr id="14" name="Rectangle 13"/>
          <p:cNvSpPr/>
          <p:nvPr/>
        </p:nvSpPr>
        <p:spPr>
          <a:xfrm>
            <a:off x="1344365" y="6060934"/>
            <a:ext cx="1801262" cy="400110"/>
          </a:xfrm>
          <a:prstGeom prst="rect">
            <a:avLst/>
          </a:prstGeom>
        </p:spPr>
        <p:txBody>
          <a:bodyPr wrap="none">
            <a:spAutoFit/>
          </a:bodyPr>
          <a:lstStyle/>
          <a:p>
            <a:r>
              <a:rPr lang="en-US" sz="2000" b="1" dirty="0" err="1"/>
              <a:t>Ultranic</a:t>
            </a:r>
            <a:r>
              <a:rPr lang="en-US" sz="2000" b="1" dirty="0"/>
              <a:t> Sensor</a:t>
            </a:r>
          </a:p>
        </p:txBody>
      </p:sp>
      <p:pic>
        <p:nvPicPr>
          <p:cNvPr id="9" name="Picture 8"/>
          <p:cNvPicPr>
            <a:picLocks noChangeAspect="1"/>
          </p:cNvPicPr>
          <p:nvPr/>
        </p:nvPicPr>
        <p:blipFill>
          <a:blip r:embed="rId7"/>
          <a:stretch>
            <a:fillRect/>
          </a:stretch>
        </p:blipFill>
        <p:spPr>
          <a:xfrm>
            <a:off x="4386453" y="3882385"/>
            <a:ext cx="4393938" cy="2192476"/>
          </a:xfrm>
          <a:prstGeom prst="rect">
            <a:avLst/>
          </a:prstGeom>
        </p:spPr>
      </p:pic>
      <p:sp>
        <p:nvSpPr>
          <p:cNvPr id="17" name="Rectangle 16"/>
          <p:cNvSpPr/>
          <p:nvPr/>
        </p:nvSpPr>
        <p:spPr>
          <a:xfrm>
            <a:off x="5580268" y="5984748"/>
            <a:ext cx="2017347" cy="400110"/>
          </a:xfrm>
          <a:prstGeom prst="rect">
            <a:avLst/>
          </a:prstGeom>
        </p:spPr>
        <p:txBody>
          <a:bodyPr wrap="none">
            <a:spAutoFit/>
          </a:bodyPr>
          <a:lstStyle/>
          <a:p>
            <a:r>
              <a:rPr lang="en-US" sz="2000" b="1" dirty="0"/>
              <a:t>Optical Proximity</a:t>
            </a:r>
          </a:p>
        </p:txBody>
      </p:sp>
      <p:pic>
        <p:nvPicPr>
          <p:cNvPr id="15" name="Picture 14"/>
          <p:cNvPicPr>
            <a:picLocks noChangeAspect="1"/>
          </p:cNvPicPr>
          <p:nvPr/>
        </p:nvPicPr>
        <p:blipFill>
          <a:blip r:embed="rId8"/>
          <a:stretch>
            <a:fillRect/>
          </a:stretch>
        </p:blipFill>
        <p:spPr>
          <a:xfrm>
            <a:off x="8780391" y="3755052"/>
            <a:ext cx="3080474" cy="2145042"/>
          </a:xfrm>
          <a:prstGeom prst="rect">
            <a:avLst/>
          </a:prstGeom>
        </p:spPr>
      </p:pic>
      <p:sp>
        <p:nvSpPr>
          <p:cNvPr id="18" name="Rectangle 17"/>
          <p:cNvSpPr/>
          <p:nvPr/>
        </p:nvSpPr>
        <p:spPr>
          <a:xfrm>
            <a:off x="9295824" y="5888989"/>
            <a:ext cx="2537811" cy="400110"/>
          </a:xfrm>
          <a:prstGeom prst="rect">
            <a:avLst/>
          </a:prstGeom>
        </p:spPr>
        <p:txBody>
          <a:bodyPr wrap="none">
            <a:spAutoFit/>
          </a:bodyPr>
          <a:lstStyle/>
          <a:p>
            <a:r>
              <a:rPr lang="en-US" sz="2000" b="1" dirty="0"/>
              <a:t>Magnetic Reed Switch</a:t>
            </a:r>
          </a:p>
        </p:txBody>
      </p:sp>
      <p:pic>
        <p:nvPicPr>
          <p:cNvPr id="19" name="Picture 18"/>
          <p:cNvPicPr>
            <a:picLocks noChangeAspect="1"/>
          </p:cNvPicPr>
          <p:nvPr/>
        </p:nvPicPr>
        <p:blipFill>
          <a:blip r:embed="rId9"/>
          <a:stretch>
            <a:fillRect/>
          </a:stretch>
        </p:blipFill>
        <p:spPr>
          <a:xfrm>
            <a:off x="9085979" y="872578"/>
            <a:ext cx="2884412" cy="1865711"/>
          </a:xfrm>
          <a:prstGeom prst="rect">
            <a:avLst/>
          </a:prstGeom>
        </p:spPr>
      </p:pic>
      <p:sp>
        <p:nvSpPr>
          <p:cNvPr id="20" name="Rectangle 19"/>
          <p:cNvSpPr/>
          <p:nvPr/>
        </p:nvSpPr>
        <p:spPr>
          <a:xfrm>
            <a:off x="9458854" y="3040805"/>
            <a:ext cx="2064989" cy="400110"/>
          </a:xfrm>
          <a:prstGeom prst="rect">
            <a:avLst/>
          </a:prstGeom>
        </p:spPr>
        <p:txBody>
          <a:bodyPr wrap="none">
            <a:spAutoFit/>
          </a:bodyPr>
          <a:lstStyle/>
          <a:p>
            <a:r>
              <a:rPr lang="en-US" sz="2000" b="1" dirty="0"/>
              <a:t>IR Sensor Module</a:t>
            </a:r>
          </a:p>
        </p:txBody>
      </p:sp>
    </p:spTree>
    <p:extLst>
      <p:ext uri="{BB962C8B-B14F-4D97-AF65-F5344CB8AC3E}">
        <p14:creationId xmlns:p14="http://schemas.microsoft.com/office/powerpoint/2010/main" val="8646892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5078" y="608877"/>
            <a:ext cx="11944960" cy="3046988"/>
          </a:xfrm>
          <a:prstGeom prst="rect">
            <a:avLst/>
          </a:prstGeom>
        </p:spPr>
        <p:txBody>
          <a:bodyPr wrap="square">
            <a:spAutoFit/>
          </a:bodyPr>
          <a:lstStyle/>
          <a:p>
            <a:r>
              <a:rPr lang="en-US" sz="2400" b="1" dirty="0"/>
              <a:t>Working Principle</a:t>
            </a:r>
          </a:p>
          <a:p>
            <a:endParaRPr lang="en-US" sz="2400" dirty="0"/>
          </a:p>
          <a:p>
            <a:pPr marL="800100" lvl="1" indent="-342900">
              <a:buFont typeface="Arial" panose="020B0604020202020204" pitchFamily="34" charset="0"/>
              <a:buChar char="•"/>
            </a:pPr>
            <a:r>
              <a:rPr lang="en-US" sz="2400" dirty="0"/>
              <a:t>All proximity sensors operate by sensing changes in some physical property (such as capacitance or magnetic field) when an object approaches the sensor's detection range, outputting a signal when the threshold is crossed.</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Their operation is independent of the object's color, relying only on its movement, material, or other physical characteristics.</a:t>
            </a:r>
            <a:endParaRPr lang="en-US" sz="2400" b="0" i="0" dirty="0">
              <a:effectLst/>
            </a:endParaRPr>
          </a:p>
        </p:txBody>
      </p:sp>
    </p:spTree>
    <p:extLst>
      <p:ext uri="{BB962C8B-B14F-4D97-AF65-F5344CB8AC3E}">
        <p14:creationId xmlns:p14="http://schemas.microsoft.com/office/powerpoint/2010/main" val="19913189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1962" y="551641"/>
            <a:ext cx="11908076" cy="5909310"/>
          </a:xfrm>
          <a:prstGeom prst="rect">
            <a:avLst/>
          </a:prstGeom>
        </p:spPr>
        <p:txBody>
          <a:bodyPr wrap="square">
            <a:spAutoFit/>
          </a:bodyPr>
          <a:lstStyle/>
          <a:p>
            <a:r>
              <a:rPr lang="en-US" sz="2400" b="1" dirty="0"/>
              <a:t>Types of Proximity Sensors</a:t>
            </a:r>
          </a:p>
          <a:p>
            <a:endParaRPr lang="en-US" sz="2400" b="1" dirty="0"/>
          </a:p>
          <a:p>
            <a:pPr marL="342900" indent="-342900">
              <a:buFont typeface="Wingdings" panose="05000000000000000000" pitchFamily="2" charset="2"/>
              <a:buChar char="§"/>
            </a:pPr>
            <a:r>
              <a:rPr lang="en-US" sz="2400" b="1" dirty="0"/>
              <a:t>Inductive Proximity Sensors</a:t>
            </a:r>
          </a:p>
          <a:p>
            <a:pPr marL="342900" indent="-342900">
              <a:buFont typeface="Wingdings" panose="05000000000000000000" pitchFamily="2" charset="2"/>
              <a:buChar char="§"/>
            </a:pPr>
            <a:endParaRPr lang="en-US" sz="2400" b="1" dirty="0"/>
          </a:p>
          <a:p>
            <a:pPr marL="800100" lvl="1" indent="-342900">
              <a:buFont typeface="Arial" panose="020B0604020202020204" pitchFamily="34" charset="0"/>
              <a:buChar char="•"/>
            </a:pPr>
            <a:r>
              <a:rPr lang="en-US" sz="2400" dirty="0"/>
              <a:t>These sensors are used to detect metal objects. They create a magnetic field that is emitted from the sensor face. </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When a metal object enters this field, it causes a change in the field's oscillation, which is detected by the sensor. </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Metal entering the field induces eddy currents that alter the sensor's output.</a:t>
            </a: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r>
              <a:rPr lang="en-US" sz="2400" dirty="0"/>
              <a:t>Range: typically up to 10 mm.</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Applications:</a:t>
            </a:r>
            <a:r>
              <a:rPr lang="en-US" sz="2400" dirty="0"/>
              <a:t> Metal detection in automation, machine tools, conveyor systems, position </a:t>
            </a:r>
            <a:r>
              <a:rPr lang="en-US" sz="2400" dirty="0" err="1"/>
              <a:t>detection,Counting</a:t>
            </a:r>
            <a:r>
              <a:rPr lang="en-US" sz="2400" dirty="0"/>
              <a:t> parts.</a:t>
            </a:r>
          </a:p>
        </p:txBody>
      </p:sp>
    </p:spTree>
    <p:extLst>
      <p:ext uri="{BB962C8B-B14F-4D97-AF65-F5344CB8AC3E}">
        <p14:creationId xmlns:p14="http://schemas.microsoft.com/office/powerpoint/2010/main" val="17440961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1962" y="614271"/>
            <a:ext cx="11908076" cy="5262979"/>
          </a:xfrm>
          <a:prstGeom prst="rect">
            <a:avLst/>
          </a:prstGeom>
        </p:spPr>
        <p:txBody>
          <a:bodyPr wrap="square">
            <a:spAutoFit/>
          </a:bodyPr>
          <a:lstStyle/>
          <a:p>
            <a:pPr marL="342900" indent="-342900">
              <a:buFont typeface="Wingdings" panose="05000000000000000000" pitchFamily="2" charset="2"/>
              <a:buChar char="§"/>
            </a:pPr>
            <a:r>
              <a:rPr lang="en-US" sz="2400" b="1" dirty="0"/>
              <a:t>Capacitive Proximity Sensors</a:t>
            </a:r>
          </a:p>
          <a:p>
            <a:pPr marL="342900" indent="-342900">
              <a:buFont typeface="Wingdings" panose="05000000000000000000" pitchFamily="2" charset="2"/>
              <a:buChar char="§"/>
            </a:pPr>
            <a:endParaRPr lang="en-US" sz="2400" b="1" dirty="0"/>
          </a:p>
          <a:p>
            <a:pPr marL="800100" lvl="1" indent="-342900">
              <a:buFont typeface="Arial" panose="020B0604020202020204" pitchFamily="34" charset="0"/>
              <a:buChar char="•"/>
            </a:pPr>
            <a:r>
              <a:rPr lang="en-US" sz="2400" dirty="0"/>
              <a:t>Sense both metallic and non-metallic objects (including solids, liquids, powders,</a:t>
            </a:r>
            <a:r>
              <a:rPr lang="en-US" altLang="en-US" sz="2400" dirty="0"/>
              <a:t> plastic, </a:t>
            </a:r>
            <a:r>
              <a:rPr lang="en-US" altLang="en-US" sz="2400" dirty="0" err="1"/>
              <a:t>glass,wood</a:t>
            </a:r>
            <a:r>
              <a:rPr lang="en-US" sz="2400" dirty="0"/>
              <a:t>) by detecting changes in capacitance between the sensor and the target. </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They work by generating an electrostatic field. When an object enters this field, it changes the capacitance between the sensor and its surroundings. </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Capacitive sensors are useful for tasks like detecting the level of liquid in a tank or the presence of a box on a conveyor belt.</a:t>
            </a:r>
          </a:p>
          <a:p>
            <a:pPr marL="800100" lvl="1" indent="-342900">
              <a:buFont typeface="Arial" panose="020B0604020202020204" pitchFamily="34" charset="0"/>
              <a:buChar char="•"/>
            </a:pPr>
            <a:endParaRPr 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Range: up to ~25 mm.</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Applications:</a:t>
            </a:r>
            <a:r>
              <a:rPr lang="en-US" altLang="en-US" sz="2400" dirty="0"/>
              <a:t> Level detection (liquids, powders), packaging machines.</a:t>
            </a:r>
            <a:endParaRPr lang="en-US" sz="2400" dirty="0"/>
          </a:p>
        </p:txBody>
      </p:sp>
    </p:spTree>
    <p:extLst>
      <p:ext uri="{BB962C8B-B14F-4D97-AF65-F5344CB8AC3E}">
        <p14:creationId xmlns:p14="http://schemas.microsoft.com/office/powerpoint/2010/main" val="4062809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1962" y="614271"/>
            <a:ext cx="11908076" cy="3323987"/>
          </a:xfrm>
          <a:prstGeom prst="rect">
            <a:avLst/>
          </a:prstGeom>
        </p:spPr>
        <p:txBody>
          <a:bodyPr wrap="square">
            <a:spAutoFit/>
          </a:bodyPr>
          <a:lstStyle/>
          <a:p>
            <a:pPr marL="342900" indent="-342900">
              <a:buFont typeface="Wingdings" panose="05000000000000000000" pitchFamily="2" charset="2"/>
              <a:buChar char="§"/>
            </a:pPr>
            <a:r>
              <a:rPr lang="en-US" sz="2400" b="1" dirty="0"/>
              <a:t>Magnetic Proximity Sensors</a:t>
            </a:r>
          </a:p>
          <a:p>
            <a:pPr marL="342900" indent="-342900">
              <a:buFont typeface="Wingdings" panose="05000000000000000000" pitchFamily="2" charset="2"/>
              <a:buChar char="§"/>
            </a:pPr>
            <a:endParaRPr lang="en-US" sz="2400" dirty="0"/>
          </a:p>
          <a:p>
            <a:pPr marL="800100" lvl="1" indent="-342900">
              <a:buFont typeface="Arial" panose="020B0604020202020204" pitchFamily="34" charset="0"/>
              <a:buChar char="•"/>
            </a:pPr>
            <a:r>
              <a:rPr lang="en-US" sz="2400" dirty="0"/>
              <a:t>Rely on magnetic fields, typically using Hall effect sensing or reed switches to detect magnetic objects like permanent magnets.</a:t>
            </a:r>
          </a:p>
          <a:p>
            <a:endParaRPr lang="en-US" dirty="0"/>
          </a:p>
          <a:p>
            <a:pPr marL="800100" lvl="1" indent="-342900">
              <a:buFont typeface="Arial" panose="020B0604020202020204" pitchFamily="34" charset="0"/>
              <a:buChar char="•"/>
            </a:pPr>
            <a:r>
              <a:rPr lang="en-US" sz="2400" b="1" dirty="0"/>
              <a:t>Hall Effect sensors</a:t>
            </a:r>
            <a:r>
              <a:rPr lang="en-US" sz="2400" dirty="0"/>
              <a:t> give digital or analog output based on field strength.</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Applications:</a:t>
            </a:r>
            <a:r>
              <a:rPr lang="en-US" sz="2400" dirty="0"/>
              <a:t> Door sensors, speed sensing, smartphones, brushless motors.</a:t>
            </a:r>
          </a:p>
          <a:p>
            <a:pPr marL="800100" lvl="1"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420209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1962" y="614271"/>
            <a:ext cx="11908076" cy="5632311"/>
          </a:xfrm>
          <a:prstGeom prst="rect">
            <a:avLst/>
          </a:prstGeom>
        </p:spPr>
        <p:txBody>
          <a:bodyPr wrap="square">
            <a:spAutoFit/>
          </a:bodyPr>
          <a:lstStyle/>
          <a:p>
            <a:pPr marL="342900" indent="-342900">
              <a:buFont typeface="Wingdings" panose="05000000000000000000" pitchFamily="2" charset="2"/>
              <a:buChar char="§"/>
            </a:pPr>
            <a:r>
              <a:rPr lang="en-US" sz="2400" b="1" dirty="0"/>
              <a:t>Optical Proximity Sensors</a:t>
            </a:r>
          </a:p>
          <a:p>
            <a:pPr marL="342900" indent="-342900">
              <a:buFont typeface="Wingdings" panose="05000000000000000000" pitchFamily="2" charset="2"/>
              <a:buChar char="§"/>
            </a:pPr>
            <a:endParaRPr lang="en-US" sz="2400" b="1" dirty="0"/>
          </a:p>
          <a:p>
            <a:pPr marL="800100" lvl="1" indent="-342900">
              <a:buFont typeface="Arial" panose="020B0604020202020204" pitchFamily="34" charset="0"/>
              <a:buChar char="•"/>
            </a:pPr>
            <a:r>
              <a:rPr lang="en-US" sz="2400" dirty="0"/>
              <a:t>Detect objects by using a light emitter and receiver; measure reflected light from the target to identify its presence.</a:t>
            </a:r>
          </a:p>
          <a:p>
            <a:pPr marL="800100" lvl="1" indent="-342900">
              <a:buFont typeface="Arial" panose="020B0604020202020204" pitchFamily="34" charset="0"/>
              <a:buChar char="•"/>
            </a:pPr>
            <a:endParaRPr lang="en-US" sz="2400" dirty="0"/>
          </a:p>
          <a:p>
            <a:pPr lvl="1" eaLnBrk="0" fontAlgn="base" hangingPunct="0">
              <a:spcBef>
                <a:spcPct val="0"/>
              </a:spcBef>
              <a:spcAft>
                <a:spcPct val="0"/>
              </a:spcAft>
            </a:pPr>
            <a:r>
              <a:rPr lang="en-US" altLang="en-US" sz="2400" b="1" dirty="0"/>
              <a:t>Types</a:t>
            </a:r>
          </a:p>
          <a:p>
            <a:pPr lvl="1" eaLnBrk="0" fontAlgn="base" hangingPunct="0">
              <a:spcBef>
                <a:spcPct val="0"/>
              </a:spcBef>
              <a:spcAft>
                <a:spcPct val="0"/>
              </a:spcAft>
            </a:pPr>
            <a:endParaRPr lang="en-US" altLang="en-US" sz="2400" b="1" dirty="0"/>
          </a:p>
          <a:p>
            <a:pPr marL="1257300" lvl="2" indent="-342900" eaLnBrk="0" fontAlgn="base" hangingPunct="0">
              <a:spcBef>
                <a:spcPct val="0"/>
              </a:spcBef>
              <a:spcAft>
                <a:spcPct val="0"/>
              </a:spcAft>
              <a:buFont typeface="Arial" panose="020B0604020202020204" pitchFamily="34" charset="0"/>
              <a:buChar char="•"/>
            </a:pPr>
            <a:r>
              <a:rPr lang="en-US" altLang="en-US" sz="2400" b="1" dirty="0"/>
              <a:t>Through-Beam:</a:t>
            </a:r>
            <a:r>
              <a:rPr lang="en-US" altLang="en-US" sz="2400" dirty="0"/>
              <a:t> The emitter and receiver are in separate housings, and the object is detected when it breaks the light beam.</a:t>
            </a:r>
          </a:p>
          <a:p>
            <a:pPr marL="1257300" lvl="2" indent="-342900" eaLnBrk="0" fontAlgn="base" hangingPunct="0">
              <a:spcBef>
                <a:spcPct val="0"/>
              </a:spcBef>
              <a:spcAft>
                <a:spcPct val="0"/>
              </a:spcAft>
              <a:buFont typeface="Arial" panose="020B0604020202020204" pitchFamily="34" charset="0"/>
              <a:buChar char="•"/>
            </a:pPr>
            <a:r>
              <a:rPr lang="en-US" altLang="en-US" sz="2400" b="1" dirty="0"/>
              <a:t>Retro-Reflective:</a:t>
            </a:r>
            <a:r>
              <a:rPr lang="en-US" altLang="en-US" sz="2400" dirty="0"/>
              <a:t> The emitter and receiver are in the same housing, and the object is detected when it interrupts the beam that is bouncing off a special reflector.</a:t>
            </a:r>
          </a:p>
          <a:p>
            <a:pPr marL="1257300" lvl="2" indent="-342900" eaLnBrk="0" fontAlgn="base" hangingPunct="0">
              <a:spcBef>
                <a:spcPct val="0"/>
              </a:spcBef>
              <a:spcAft>
                <a:spcPct val="0"/>
              </a:spcAft>
              <a:buFont typeface="Arial" panose="020B0604020202020204" pitchFamily="34" charset="0"/>
              <a:buChar char="•"/>
            </a:pPr>
            <a:r>
              <a:rPr lang="en-US" altLang="en-US" sz="2400" b="1" dirty="0"/>
              <a:t>Diffuse-Reflective:</a:t>
            </a:r>
            <a:r>
              <a:rPr lang="en-US" altLang="en-US" sz="2400" dirty="0"/>
              <a:t> The emitter and receiver are in the same housing, and the object is detected when it reflects a portion of the emitted light back to the sensor.</a:t>
            </a:r>
          </a:p>
          <a:p>
            <a:pPr marL="1257300" lvl="2" indent="-342900" eaLnBrk="0" fontAlgn="base" hangingPunct="0">
              <a:spcBef>
                <a:spcPct val="0"/>
              </a:spcBef>
              <a:spcAft>
                <a:spcPct val="0"/>
              </a:spcAft>
              <a:buFont typeface="Arial" panose="020B0604020202020204" pitchFamily="34" charset="0"/>
              <a:buChar char="•"/>
            </a:pPr>
            <a:r>
              <a:rPr lang="en-US" altLang="en-US" sz="2400" b="1" dirty="0"/>
              <a:t>Applications:</a:t>
            </a:r>
            <a:r>
              <a:rPr lang="en-US" altLang="en-US" sz="2400" dirty="0"/>
              <a:t> Counting objects, safety barriers, smartphones (screen off during calls).</a:t>
            </a:r>
            <a:endParaRPr lang="en-US" sz="2400" dirty="0"/>
          </a:p>
        </p:txBody>
      </p:sp>
    </p:spTree>
    <p:extLst>
      <p:ext uri="{BB962C8B-B14F-4D97-AF65-F5344CB8AC3E}">
        <p14:creationId xmlns:p14="http://schemas.microsoft.com/office/powerpoint/2010/main" val="6202327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1962" y="589219"/>
            <a:ext cx="11908076" cy="5262979"/>
          </a:xfrm>
          <a:prstGeom prst="rect">
            <a:avLst/>
          </a:prstGeom>
        </p:spPr>
        <p:txBody>
          <a:bodyPr wrap="square">
            <a:spAutoFit/>
          </a:bodyPr>
          <a:lstStyle/>
          <a:p>
            <a:pPr marL="342900" indent="-342900">
              <a:buFont typeface="Wingdings" panose="05000000000000000000" pitchFamily="2" charset="2"/>
              <a:buChar char="§"/>
            </a:pPr>
            <a:r>
              <a:rPr lang="en-US" sz="2400" b="1" dirty="0"/>
              <a:t>Ultrasonic Proximity Sensors</a:t>
            </a:r>
          </a:p>
          <a:p>
            <a:pPr marL="342900" indent="-342900">
              <a:buFont typeface="Wingdings" panose="05000000000000000000" pitchFamily="2" charset="2"/>
              <a:buChar char="§"/>
            </a:pPr>
            <a:endParaRPr lang="en-US" sz="2400" b="1" dirty="0"/>
          </a:p>
          <a:p>
            <a:pPr marL="800100" lvl="1" indent="-342900">
              <a:buFont typeface="Arial" panose="020B0604020202020204" pitchFamily="34" charset="0"/>
              <a:buChar char="•"/>
            </a:pPr>
            <a:r>
              <a:rPr lang="en-US" sz="2400" dirty="0"/>
              <a:t>These sensors use sound waves to detect objects. </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The sensor emits a high-frequency sound pulse (ultrasound) and measures the time it takes for the echo to return. </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By calculating the time of flight, the sensor determines the distance to the object. </a:t>
            </a:r>
            <a:r>
              <a:rPr lang="en-US" altLang="en-US" sz="2400" dirty="0"/>
              <a:t>Can detect </a:t>
            </a:r>
            <a:r>
              <a:rPr lang="en-US" altLang="en-US" sz="2400" b="1" dirty="0"/>
              <a:t>solid, liquid, or granular materials.</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Range: a few cm to several meters.</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Applications:</a:t>
            </a:r>
            <a:r>
              <a:rPr lang="en-US" altLang="en-US" sz="2400" dirty="0"/>
              <a:t> M</a:t>
            </a:r>
            <a:r>
              <a:rPr lang="en-US" sz="2400" dirty="0"/>
              <a:t>easuring distance ,</a:t>
            </a:r>
            <a:r>
              <a:rPr lang="en-US" altLang="en-US" sz="2400" dirty="0"/>
              <a:t>Parking sensors in cars, robotics obstacle detection, liquid level sensing.</a:t>
            </a:r>
            <a:endParaRPr lang="en-US" sz="2400" b="0" i="0" dirty="0">
              <a:effectLst/>
            </a:endParaRPr>
          </a:p>
        </p:txBody>
      </p:sp>
    </p:spTree>
    <p:extLst>
      <p:ext uri="{BB962C8B-B14F-4D97-AF65-F5344CB8AC3E}">
        <p14:creationId xmlns:p14="http://schemas.microsoft.com/office/powerpoint/2010/main" val="1317819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87582" y="589376"/>
            <a:ext cx="12021134" cy="6001643"/>
          </a:xfrm>
          <a:prstGeom prst="rect">
            <a:avLst/>
          </a:prstGeom>
        </p:spPr>
        <p:txBody>
          <a:bodyPr wrap="square">
            <a:spAutoFit/>
          </a:bodyPr>
          <a:lstStyle/>
          <a:p>
            <a:r>
              <a:rPr lang="en-US" sz="2400" b="1" dirty="0"/>
              <a:t>Importance of Sensors</a:t>
            </a:r>
          </a:p>
          <a:p>
            <a:endParaRPr lang="en-US" sz="2400" dirty="0"/>
          </a:p>
          <a:p>
            <a:r>
              <a:rPr lang="en-US" sz="2400" dirty="0"/>
              <a:t>	Sensors are vital to modern technology and industry, playing a critical role in automation, safety, and efficiency. Their key importance includes:</a:t>
            </a:r>
          </a:p>
          <a:p>
            <a:endParaRPr lang="en-US" sz="2400" dirty="0"/>
          </a:p>
          <a:p>
            <a:pPr marL="342900" indent="-342900">
              <a:buFont typeface="Wingdings" panose="05000000000000000000" pitchFamily="2" charset="2"/>
              <a:buChar char="§"/>
            </a:pPr>
            <a:r>
              <a:rPr lang="en-US" sz="2400" b="1" dirty="0"/>
              <a:t>Real-Time Data Collection </a:t>
            </a:r>
          </a:p>
          <a:p>
            <a:pPr marL="800100" lvl="1" indent="-342900">
              <a:buFont typeface="Arial" panose="020B0604020202020204" pitchFamily="34" charset="0"/>
              <a:buChar char="•"/>
            </a:pPr>
            <a:r>
              <a:rPr lang="en-US" sz="2400" dirty="0"/>
              <a:t>Sensors provide continuous, up-to-date data on system conditions, enabling rapid responses to changing situations and improving process control.</a:t>
            </a:r>
          </a:p>
          <a:p>
            <a:pPr marL="800100" lvl="1" indent="-342900">
              <a:buFont typeface="Arial" panose="020B0604020202020204" pitchFamily="34" charset="0"/>
              <a:buChar char="•"/>
            </a:pPr>
            <a:endParaRPr lang="en-US" sz="2400" dirty="0"/>
          </a:p>
          <a:p>
            <a:pPr marL="342900" indent="-342900">
              <a:buFont typeface="Wingdings" panose="05000000000000000000" pitchFamily="2" charset="2"/>
              <a:buChar char="§"/>
            </a:pPr>
            <a:r>
              <a:rPr lang="en-US" sz="2400" b="1" dirty="0"/>
              <a:t>Improved Safety</a:t>
            </a:r>
          </a:p>
          <a:p>
            <a:pPr marL="800100" lvl="1" indent="-342900">
              <a:buFont typeface="Arial" panose="020B0604020202020204" pitchFamily="34" charset="0"/>
              <a:buChar char="•"/>
            </a:pPr>
            <a:r>
              <a:rPr lang="en-US" sz="2400" dirty="0"/>
              <a:t>Monitoring critical parameters helps detect and address hazards early, supports automatic shutdown systems, and reduces risks in dangerous environments.</a:t>
            </a:r>
          </a:p>
          <a:p>
            <a:pPr marL="800100" lvl="1" indent="-342900">
              <a:buFont typeface="Arial" panose="020B0604020202020204" pitchFamily="34" charset="0"/>
              <a:buChar char="•"/>
            </a:pPr>
            <a:endParaRPr lang="en-US" sz="2400" dirty="0"/>
          </a:p>
          <a:p>
            <a:pPr marL="342900" indent="-342900">
              <a:buFont typeface="Wingdings" panose="05000000000000000000" pitchFamily="2" charset="2"/>
              <a:buChar char="§"/>
            </a:pPr>
            <a:r>
              <a:rPr lang="en-US" sz="2400" b="1" dirty="0"/>
              <a:t>Process Automation</a:t>
            </a:r>
          </a:p>
          <a:p>
            <a:pPr marL="800100" lvl="1" indent="-342900">
              <a:buFont typeface="Arial" panose="020B0604020202020204" pitchFamily="34" charset="0"/>
              <a:buChar char="•"/>
            </a:pPr>
            <a:r>
              <a:rPr lang="en-US" sz="2400" dirty="0"/>
              <a:t>By enabling machines to sense and respond to their environment, sensors automate industrial, building, and domestic processes, reducing manual labor and human error.</a:t>
            </a:r>
          </a:p>
        </p:txBody>
      </p:sp>
    </p:spTree>
    <p:extLst>
      <p:ext uri="{BB962C8B-B14F-4D97-AF65-F5344CB8AC3E}">
        <p14:creationId xmlns:p14="http://schemas.microsoft.com/office/powerpoint/2010/main" val="2917705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54488" y="586358"/>
            <a:ext cx="11895550" cy="2308324"/>
          </a:xfrm>
          <a:prstGeom prst="rect">
            <a:avLst/>
          </a:prstGeom>
        </p:spPr>
        <p:txBody>
          <a:bodyPr wrap="square">
            <a:spAutoFit/>
          </a:bodyPr>
          <a:lstStyle/>
          <a:p>
            <a:r>
              <a:rPr lang="en-US" sz="2400" b="1" dirty="0"/>
              <a:t>Applications</a:t>
            </a:r>
          </a:p>
          <a:p>
            <a:endParaRPr lang="en-US" sz="2400" b="1" dirty="0"/>
          </a:p>
          <a:p>
            <a:pPr marL="800100" lvl="1" indent="-342900">
              <a:buFont typeface="Arial" panose="020B0604020202020204" pitchFamily="34" charset="0"/>
              <a:buChar char="•"/>
            </a:pPr>
            <a:r>
              <a:rPr lang="en-US" sz="2400" dirty="0"/>
              <a:t>Industrial automation (robotic arms, conveyor systems)</a:t>
            </a:r>
          </a:p>
          <a:p>
            <a:pPr marL="800100" lvl="1" indent="-342900">
              <a:buFont typeface="Arial" panose="020B0604020202020204" pitchFamily="34" charset="0"/>
              <a:buChar char="•"/>
            </a:pPr>
            <a:r>
              <a:rPr lang="en-US" sz="2400" dirty="0"/>
              <a:t>Safety and security (door sensors, presence detection)</a:t>
            </a:r>
          </a:p>
          <a:p>
            <a:pPr marL="800100" lvl="1" indent="-342900">
              <a:buFont typeface="Arial" panose="020B0604020202020204" pitchFamily="34" charset="0"/>
              <a:buChar char="•"/>
            </a:pPr>
            <a:r>
              <a:rPr lang="en-US" sz="2400" dirty="0"/>
              <a:t>Mobile devices (screen control, user interface)</a:t>
            </a:r>
          </a:p>
          <a:p>
            <a:pPr marL="800100" lvl="1" indent="-342900">
              <a:buFont typeface="Arial" panose="020B0604020202020204" pitchFamily="34" charset="0"/>
              <a:buChar char="•"/>
            </a:pPr>
            <a:r>
              <a:rPr lang="en-US" sz="2400" dirty="0"/>
              <a:t>Process control (level detection, material handling)</a:t>
            </a:r>
            <a:endParaRPr lang="en-US" sz="2400" b="0" i="0" dirty="0">
              <a:effectLst/>
            </a:endParaRPr>
          </a:p>
        </p:txBody>
      </p:sp>
    </p:spTree>
    <p:extLst>
      <p:ext uri="{BB962C8B-B14F-4D97-AF65-F5344CB8AC3E}">
        <p14:creationId xmlns:p14="http://schemas.microsoft.com/office/powerpoint/2010/main" val="2456576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04665" y="589766"/>
            <a:ext cx="1193256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400" b="1" dirty="0"/>
              <a:t>Force and weight sensors</a:t>
            </a:r>
          </a:p>
          <a:p>
            <a:pPr lvl="0" eaLnBrk="0" fontAlgn="base" hangingPunct="0">
              <a:spcBef>
                <a:spcPct val="0"/>
              </a:spcBef>
              <a:spcAft>
                <a:spcPct val="0"/>
              </a:spcAft>
            </a:pPr>
            <a:endParaRPr kumimoji="0" lang="en-US" altLang="en-US" sz="2400" b="1"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tx1"/>
                </a:solidFill>
                <a:effectLst/>
              </a:rPr>
              <a:t>Force and weight sensors, often called </a:t>
            </a:r>
            <a:r>
              <a:rPr kumimoji="0" lang="en-US" altLang="en-US" sz="2400" b="1" i="0" u="none" strike="noStrike" cap="none" normalizeH="0" baseline="0" dirty="0">
                <a:ln>
                  <a:noFill/>
                </a:ln>
                <a:solidFill>
                  <a:schemeClr val="tx1"/>
                </a:solidFill>
                <a:effectLst/>
              </a:rPr>
              <a:t>load cells</a:t>
            </a:r>
            <a:r>
              <a:rPr kumimoji="0" lang="en-US" altLang="en-US" sz="2400" b="0" i="0" u="none" strike="noStrike" cap="none" normalizeH="0" baseline="0" dirty="0">
                <a:ln>
                  <a:noFill/>
                </a:ln>
                <a:solidFill>
                  <a:schemeClr val="tx1"/>
                </a:solidFill>
                <a:effectLst/>
              </a:rPr>
              <a:t>, are devices that measure force and convert it into a measurable electrical signal. While "force" and "weight" are technically distinct concepts in physics, the sensors that measure them operate on the same fundamental principles because weight is the force of gravity acting on a mass.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2400" b="0" i="0" u="none" strike="noStrike" cap="none" normalizeH="0" baseline="0" dirty="0">
              <a:ln>
                <a:noFill/>
              </a:ln>
              <a:solidFill>
                <a:schemeClr val="tx1"/>
              </a:solidFill>
              <a:effectLst/>
            </a:endParaRPr>
          </a:p>
          <a:p>
            <a:pPr marL="342900" lvl="0" indent="-342900" eaLnBrk="0" fontAlgn="base" hangingPunct="0">
              <a:spcBef>
                <a:spcPct val="0"/>
              </a:spcBef>
              <a:spcAft>
                <a:spcPct val="0"/>
              </a:spcAft>
              <a:buFont typeface="Wingdings" panose="05000000000000000000" pitchFamily="2" charset="2"/>
              <a:buChar char="§"/>
            </a:pPr>
            <a:r>
              <a:rPr lang="en-US" sz="2400" b="1" dirty="0"/>
              <a:t>Force and weight sensors</a:t>
            </a:r>
            <a:r>
              <a:rPr lang="en-US" sz="2400" dirty="0"/>
              <a:t>—including load cells, strain gauge sensors, and force-sensitive resistors.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2209620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486402" y="828160"/>
            <a:ext cx="4336119" cy="2654076"/>
          </a:xfrm>
          <a:prstGeom prst="rect">
            <a:avLst/>
          </a:prstGeom>
        </p:spPr>
      </p:pic>
      <p:sp>
        <p:nvSpPr>
          <p:cNvPr id="5" name="Rectangle 4"/>
          <p:cNvSpPr/>
          <p:nvPr/>
        </p:nvSpPr>
        <p:spPr>
          <a:xfrm>
            <a:off x="1044408" y="4083578"/>
            <a:ext cx="1965603" cy="400110"/>
          </a:xfrm>
          <a:prstGeom prst="rect">
            <a:avLst/>
          </a:prstGeom>
        </p:spPr>
        <p:txBody>
          <a:bodyPr wrap="none">
            <a:spAutoFit/>
          </a:bodyPr>
          <a:lstStyle/>
          <a:p>
            <a:pPr lvl="0" eaLnBrk="0" fontAlgn="base" hangingPunct="0">
              <a:spcBef>
                <a:spcPct val="0"/>
              </a:spcBef>
              <a:spcAft>
                <a:spcPct val="0"/>
              </a:spcAft>
            </a:pPr>
            <a:r>
              <a:rPr lang="en-US" altLang="en-US" sz="2000" b="1" dirty="0"/>
              <a:t>HX711_Load Cell</a:t>
            </a:r>
          </a:p>
        </p:txBody>
      </p:sp>
      <p:pic>
        <p:nvPicPr>
          <p:cNvPr id="6" name="Picture 5"/>
          <p:cNvPicPr>
            <a:picLocks noChangeAspect="1"/>
          </p:cNvPicPr>
          <p:nvPr/>
        </p:nvPicPr>
        <p:blipFill>
          <a:blip r:embed="rId4"/>
          <a:stretch>
            <a:fillRect/>
          </a:stretch>
        </p:blipFill>
        <p:spPr>
          <a:xfrm>
            <a:off x="5533345" y="1087526"/>
            <a:ext cx="4067824" cy="2076046"/>
          </a:xfrm>
          <a:prstGeom prst="rect">
            <a:avLst/>
          </a:prstGeom>
        </p:spPr>
      </p:pic>
      <p:sp>
        <p:nvSpPr>
          <p:cNvPr id="13" name="Rectangle 12"/>
          <p:cNvSpPr/>
          <p:nvPr/>
        </p:nvSpPr>
        <p:spPr>
          <a:xfrm>
            <a:off x="7168088" y="3117692"/>
            <a:ext cx="1144865" cy="400110"/>
          </a:xfrm>
          <a:prstGeom prst="rect">
            <a:avLst/>
          </a:prstGeom>
        </p:spPr>
        <p:txBody>
          <a:bodyPr wrap="none">
            <a:spAutoFit/>
          </a:bodyPr>
          <a:lstStyle/>
          <a:p>
            <a:pPr lvl="0" eaLnBrk="0" fontAlgn="base" hangingPunct="0">
              <a:spcBef>
                <a:spcPct val="0"/>
              </a:spcBef>
              <a:spcAft>
                <a:spcPct val="0"/>
              </a:spcAft>
            </a:pPr>
            <a:r>
              <a:rPr lang="en-US" altLang="en-US" sz="2000" b="1" dirty="0"/>
              <a:t>Load Cell</a:t>
            </a:r>
          </a:p>
        </p:txBody>
      </p:sp>
      <p:pic>
        <p:nvPicPr>
          <p:cNvPr id="7" name="Picture 6"/>
          <p:cNvPicPr>
            <a:picLocks noChangeAspect="1"/>
          </p:cNvPicPr>
          <p:nvPr/>
        </p:nvPicPr>
        <p:blipFill>
          <a:blip r:embed="rId5"/>
          <a:stretch>
            <a:fillRect/>
          </a:stretch>
        </p:blipFill>
        <p:spPr>
          <a:xfrm>
            <a:off x="8610366" y="3163572"/>
            <a:ext cx="3094883" cy="2826139"/>
          </a:xfrm>
          <a:prstGeom prst="rect">
            <a:avLst/>
          </a:prstGeom>
        </p:spPr>
      </p:pic>
      <p:sp>
        <p:nvSpPr>
          <p:cNvPr id="14" name="Rectangle 13"/>
          <p:cNvSpPr/>
          <p:nvPr/>
        </p:nvSpPr>
        <p:spPr>
          <a:xfrm>
            <a:off x="9601169" y="5945603"/>
            <a:ext cx="2032929" cy="400110"/>
          </a:xfrm>
          <a:prstGeom prst="rect">
            <a:avLst/>
          </a:prstGeom>
        </p:spPr>
        <p:txBody>
          <a:bodyPr wrap="none">
            <a:spAutoFit/>
          </a:bodyPr>
          <a:lstStyle/>
          <a:p>
            <a:pPr lvl="0" eaLnBrk="0" fontAlgn="base" hangingPunct="0">
              <a:spcBef>
                <a:spcPct val="0"/>
              </a:spcBef>
              <a:spcAft>
                <a:spcPct val="0"/>
              </a:spcAft>
            </a:pPr>
            <a:r>
              <a:rPr lang="en-US" altLang="en-US" sz="2000" b="1" dirty="0"/>
              <a:t>Load Cell Module</a:t>
            </a:r>
          </a:p>
        </p:txBody>
      </p:sp>
      <p:pic>
        <p:nvPicPr>
          <p:cNvPr id="9" name="Picture 8"/>
          <p:cNvPicPr>
            <a:picLocks noChangeAspect="1"/>
          </p:cNvPicPr>
          <p:nvPr/>
        </p:nvPicPr>
        <p:blipFill>
          <a:blip r:embed="rId6"/>
          <a:stretch>
            <a:fillRect/>
          </a:stretch>
        </p:blipFill>
        <p:spPr>
          <a:xfrm>
            <a:off x="3664565" y="3481217"/>
            <a:ext cx="2846007" cy="2143203"/>
          </a:xfrm>
          <a:prstGeom prst="rect">
            <a:avLst/>
          </a:prstGeom>
        </p:spPr>
      </p:pic>
      <p:sp>
        <p:nvSpPr>
          <p:cNvPr id="15" name="Rectangle 14"/>
          <p:cNvSpPr/>
          <p:nvPr/>
        </p:nvSpPr>
        <p:spPr>
          <a:xfrm>
            <a:off x="4250088" y="5789656"/>
            <a:ext cx="1540422" cy="400110"/>
          </a:xfrm>
          <a:prstGeom prst="rect">
            <a:avLst/>
          </a:prstGeom>
        </p:spPr>
        <p:txBody>
          <a:bodyPr wrap="none">
            <a:spAutoFit/>
          </a:bodyPr>
          <a:lstStyle/>
          <a:p>
            <a:pPr lvl="0" eaLnBrk="0" fontAlgn="base" hangingPunct="0">
              <a:spcBef>
                <a:spcPct val="0"/>
              </a:spcBef>
              <a:spcAft>
                <a:spcPct val="0"/>
              </a:spcAft>
            </a:pPr>
            <a:r>
              <a:rPr lang="en-US" altLang="en-US" sz="2000" b="1" dirty="0"/>
              <a:t>Force Sensor</a:t>
            </a:r>
          </a:p>
        </p:txBody>
      </p:sp>
    </p:spTree>
    <p:extLst>
      <p:ext uri="{BB962C8B-B14F-4D97-AF65-F5344CB8AC3E}">
        <p14:creationId xmlns:p14="http://schemas.microsoft.com/office/powerpoint/2010/main" val="34301024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51007" y="617856"/>
            <a:ext cx="1194983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How They Work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rPr>
              <a:t>	The most common type of force and weight sensor uses </a:t>
            </a:r>
            <a:r>
              <a:rPr kumimoji="0" lang="en-US" altLang="en-US" sz="2400" b="1" i="0" u="none" strike="noStrike" cap="none" normalizeH="0" baseline="0" dirty="0">
                <a:ln>
                  <a:noFill/>
                </a:ln>
                <a:solidFill>
                  <a:schemeClr val="tx1"/>
                </a:solidFill>
                <a:effectLst/>
              </a:rPr>
              <a:t>strain gauges</a:t>
            </a:r>
            <a:r>
              <a:rPr kumimoji="0" lang="en-US" altLang="en-US" sz="2400" b="0" i="0" u="none" strike="noStrike" cap="none" normalizeH="0" baseline="0" dirty="0">
                <a:ln>
                  <a:noFill/>
                </a:ln>
                <a:solidFill>
                  <a:schemeClr val="tx1"/>
                </a:solidFill>
                <a:effectLst/>
              </a:rPr>
              <a:t>. A strain gauge is a resistor that changes its electrical resistance when it is stretched or compressed.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1" i="0" u="none" strike="noStrike" cap="none" normalizeH="0" baseline="0" dirty="0">
                <a:ln>
                  <a:noFill/>
                </a:ln>
                <a:solidFill>
                  <a:schemeClr val="tx1"/>
                </a:solidFill>
                <a:effectLst/>
              </a:rPr>
              <a:t>Sensing Body:</a:t>
            </a:r>
            <a:r>
              <a:rPr kumimoji="0" lang="en-US" altLang="en-US" sz="2400" b="0" i="0" u="none" strike="noStrike" cap="none" normalizeH="0" baseline="0" dirty="0">
                <a:ln>
                  <a:noFill/>
                </a:ln>
                <a:solidFill>
                  <a:schemeClr val="tx1"/>
                </a:solidFill>
                <a:effectLst/>
              </a:rPr>
              <a:t> The sensor has a metal body (often called the "flexure" or "spring element") designed to deform slightly under applied force.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2400"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1" i="0" u="none" strike="noStrike" cap="none" normalizeH="0" baseline="0" dirty="0">
                <a:ln>
                  <a:noFill/>
                </a:ln>
                <a:solidFill>
                  <a:schemeClr val="tx1"/>
                </a:solidFill>
                <a:effectLst/>
              </a:rPr>
              <a:t>Strain Gauges:</a:t>
            </a:r>
            <a:r>
              <a:rPr kumimoji="0" lang="en-US" altLang="en-US" sz="2400" b="0" i="0" u="none" strike="noStrike" cap="none" normalizeH="0" baseline="0" dirty="0">
                <a:ln>
                  <a:noFill/>
                </a:ln>
                <a:solidFill>
                  <a:schemeClr val="tx1"/>
                </a:solidFill>
                <a:effectLst/>
              </a:rPr>
              <a:t> Several strain gauges are bonded to this body in specific patterns. When a force is applied (whether it's tension, compression, or shear), the body deforms, and the strain gauges stretch or contract.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2400"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1" i="0" u="none" strike="noStrike" cap="none" normalizeH="0" baseline="0" dirty="0">
                <a:ln>
                  <a:noFill/>
                </a:ln>
                <a:solidFill>
                  <a:schemeClr val="tx1"/>
                </a:solidFill>
                <a:effectLst/>
              </a:rPr>
              <a:t>Wheatstone Bridge:</a:t>
            </a:r>
            <a:r>
              <a:rPr kumimoji="0" lang="en-US" altLang="en-US" sz="2400" b="0" i="0" u="none" strike="noStrike" cap="none" normalizeH="0" baseline="0" dirty="0">
                <a:ln>
                  <a:noFill/>
                </a:ln>
                <a:solidFill>
                  <a:schemeClr val="tx1"/>
                </a:solidFill>
                <a:effectLst/>
              </a:rPr>
              <a:t> The strain gauges are wired into an electrical circuit called a </a:t>
            </a:r>
            <a:r>
              <a:rPr kumimoji="0" lang="en-US" altLang="en-US" sz="2400" b="1" i="0" u="none" strike="noStrike" cap="none" normalizeH="0" baseline="0" dirty="0">
                <a:ln>
                  <a:noFill/>
                </a:ln>
                <a:solidFill>
                  <a:schemeClr val="tx1"/>
                </a:solidFill>
                <a:effectLst/>
              </a:rPr>
              <a:t>Wheatstone bridge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306104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3758868" y="1039381"/>
            <a:ext cx="3518754" cy="2682390"/>
          </a:xfrm>
          <a:prstGeom prst="rect">
            <a:avLst/>
          </a:prstGeom>
        </p:spPr>
      </p:pic>
      <p:sp>
        <p:nvSpPr>
          <p:cNvPr id="3" name="Rectangle 2"/>
          <p:cNvSpPr/>
          <p:nvPr/>
        </p:nvSpPr>
        <p:spPr>
          <a:xfrm>
            <a:off x="142656" y="4292443"/>
            <a:ext cx="11894856" cy="1938992"/>
          </a:xfrm>
          <a:prstGeom prst="rect">
            <a:avLst/>
          </a:prstGeom>
        </p:spPr>
        <p:txBody>
          <a:bodyPr wrap="square">
            <a:spAutoFit/>
          </a:bodyPr>
          <a:lstStyle/>
          <a:p>
            <a:r>
              <a:rPr lang="en-US" sz="2400" dirty="0"/>
              <a:t>This circuit is highly sensitive to the small changes in resistance of the strain gauges.</a:t>
            </a:r>
          </a:p>
          <a:p>
            <a:endParaRPr lang="en-US" sz="2400" dirty="0"/>
          </a:p>
          <a:p>
            <a:pPr marL="342900" indent="-342900">
              <a:buFont typeface="Wingdings" panose="05000000000000000000" pitchFamily="2" charset="2"/>
              <a:buChar char="§"/>
            </a:pPr>
            <a:r>
              <a:rPr lang="en-US" sz="2400" b="1" dirty="0"/>
              <a:t>Signal Output:</a:t>
            </a:r>
            <a:r>
              <a:rPr lang="en-US" sz="2400" dirty="0"/>
              <a:t> As the resistance changes, the voltage output of the Wheatstone bridge changes proportionally. This voltage is then amplified and converted into a digital reading that corresponds to the applied force or weight.</a:t>
            </a:r>
          </a:p>
        </p:txBody>
      </p:sp>
    </p:spTree>
    <p:extLst>
      <p:ext uri="{BB962C8B-B14F-4D97-AF65-F5344CB8AC3E}">
        <p14:creationId xmlns:p14="http://schemas.microsoft.com/office/powerpoint/2010/main" val="3592437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4384" y="602759"/>
            <a:ext cx="11933128" cy="4893647"/>
          </a:xfrm>
          <a:prstGeom prst="rect">
            <a:avLst/>
          </a:prstGeom>
        </p:spPr>
        <p:txBody>
          <a:bodyPr wrap="square">
            <a:spAutoFit/>
          </a:bodyPr>
          <a:lstStyle/>
          <a:p>
            <a:r>
              <a:rPr lang="en-US" sz="2400" b="1" dirty="0"/>
              <a:t>Sensor  Types</a:t>
            </a:r>
          </a:p>
          <a:p>
            <a:endParaRPr lang="en-US" sz="2400" b="1" dirty="0"/>
          </a:p>
          <a:p>
            <a:pPr marL="342900" indent="-342900">
              <a:buFont typeface="Wingdings" panose="05000000000000000000" pitchFamily="2" charset="2"/>
              <a:buChar char="§"/>
            </a:pPr>
            <a:r>
              <a:rPr lang="en-US" sz="2400" b="1" dirty="0"/>
              <a:t>Strain Gauge Load Cells</a:t>
            </a:r>
            <a:r>
              <a:rPr lang="en-US" sz="2400" dirty="0"/>
              <a:t>: </a:t>
            </a:r>
          </a:p>
          <a:p>
            <a:pPr marL="342900" indent="-342900">
              <a:buFont typeface="Wingdings" panose="05000000000000000000" pitchFamily="2" charset="2"/>
              <a:buChar char="§"/>
            </a:pPr>
            <a:endParaRPr lang="en-US" sz="2400" dirty="0"/>
          </a:p>
          <a:p>
            <a:pPr marL="800100" lvl="1" indent="-342900">
              <a:buFont typeface="Arial" panose="020B0604020202020204" pitchFamily="34" charset="0"/>
              <a:buChar char="•"/>
            </a:pPr>
            <a:r>
              <a:rPr lang="en-US" sz="2400" dirty="0"/>
              <a:t>For precise industrial and commercial weighing. Common forms are compression, tension, shear, and single-point load cells</a:t>
            </a:r>
            <a:endParaRPr lang="en-US" dirty="0"/>
          </a:p>
          <a:p>
            <a:pPr marL="742950" lvl="1" indent="-285750">
              <a:buFont typeface="Arial" panose="020B0604020202020204" pitchFamily="34" charset="0"/>
              <a:buChar char="•"/>
            </a:pPr>
            <a:r>
              <a:rPr lang="en-US" sz="2400" dirty="0"/>
              <a:t>Use strain gauges attached to a deformable element (beam, diaphragm, etc.).</a:t>
            </a:r>
          </a:p>
          <a:p>
            <a:pPr marL="742950" lvl="1" indent="-285750">
              <a:buFont typeface="Arial" panose="020B0604020202020204" pitchFamily="34" charset="0"/>
              <a:buChar char="•"/>
            </a:pPr>
            <a:r>
              <a:rPr lang="en-US" sz="2400" dirty="0"/>
              <a:t>When a force/weight is applied → material deforms → strain gauge resistance changes → electrical signal.</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b="1" dirty="0"/>
              <a:t>Applications:</a:t>
            </a:r>
            <a:r>
              <a:rPr lang="en-US" sz="2400" dirty="0"/>
              <a:t> Weighing machines, industrial scales, robotics.</a:t>
            </a:r>
          </a:p>
          <a:p>
            <a:pPr marL="742950" lvl="1" indent="-285750">
              <a:buFont typeface="Arial" panose="020B0604020202020204" pitchFamily="34" charset="0"/>
              <a:buChar char="•"/>
            </a:pPr>
            <a:r>
              <a:rPr lang="en-US" sz="2400" b="1" dirty="0"/>
              <a:t>Advantages:</a:t>
            </a:r>
            <a:r>
              <a:rPr lang="en-US" sz="2400" dirty="0"/>
              <a:t> High accuracy, reliable.</a:t>
            </a:r>
          </a:p>
          <a:p>
            <a:pPr marL="742950" lvl="1" indent="-285750">
              <a:buFont typeface="Arial" panose="020B0604020202020204" pitchFamily="34" charset="0"/>
              <a:buChar char="•"/>
            </a:pPr>
            <a:r>
              <a:rPr lang="en-US" sz="2400" b="1" dirty="0"/>
              <a:t>Example:</a:t>
            </a:r>
            <a:r>
              <a:rPr lang="en-US" sz="2400" dirty="0"/>
              <a:t> Wheatstone bridge configuration in load cells.</a:t>
            </a:r>
            <a:endParaRPr lang="en-US" b="0" i="0" dirty="0">
              <a:effectLst/>
              <a:latin typeface="fkGroteskNeue"/>
            </a:endParaRPr>
          </a:p>
        </p:txBody>
      </p:sp>
    </p:spTree>
    <p:extLst>
      <p:ext uri="{BB962C8B-B14F-4D97-AF65-F5344CB8AC3E}">
        <p14:creationId xmlns:p14="http://schemas.microsoft.com/office/powerpoint/2010/main" val="15371565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4384" y="602759"/>
            <a:ext cx="11933128" cy="3785652"/>
          </a:xfrm>
          <a:prstGeom prst="rect">
            <a:avLst/>
          </a:prstGeom>
        </p:spPr>
        <p:txBody>
          <a:bodyPr wrap="square">
            <a:spAutoFit/>
          </a:bodyPr>
          <a:lstStyle/>
          <a:p>
            <a:r>
              <a:rPr lang="en-US" sz="2400" b="1" dirty="0"/>
              <a:t>Sensor  Types</a:t>
            </a:r>
          </a:p>
          <a:p>
            <a:endParaRPr lang="en-US" sz="2400" b="1" dirty="0"/>
          </a:p>
          <a:p>
            <a:pPr marL="342900" indent="-342900">
              <a:buFont typeface="Wingdings" panose="05000000000000000000" pitchFamily="2" charset="2"/>
              <a:buChar char="§"/>
            </a:pPr>
            <a:r>
              <a:rPr lang="en-US" sz="2400" b="1" dirty="0"/>
              <a:t>Capacitive Force Sensors</a:t>
            </a:r>
          </a:p>
          <a:p>
            <a:pPr marL="342900" indent="-342900">
              <a:buFont typeface="Wingdings" panose="05000000000000000000" pitchFamily="2" charset="2"/>
              <a:buChar char="§"/>
            </a:pPr>
            <a:endParaRPr lang="en-US" sz="2400" b="1" dirty="0"/>
          </a:p>
          <a:p>
            <a:pPr marL="800100" lvl="1" indent="-342900">
              <a:buFont typeface="Arial" panose="020B0604020202020204" pitchFamily="34" charset="0"/>
              <a:buChar char="•"/>
            </a:pPr>
            <a:r>
              <a:rPr lang="en-US" sz="2400" dirty="0"/>
              <a:t>Used where small, precise force readings are needed, e.g., touch screens.</a:t>
            </a:r>
          </a:p>
          <a:p>
            <a:pPr marL="800100" lvl="1" indent="-342900" eaLnBrk="0" fontAlgn="base" hangingPunct="0">
              <a:spcBef>
                <a:spcPct val="0"/>
              </a:spcBef>
              <a:spcAft>
                <a:spcPct val="0"/>
              </a:spcAft>
              <a:buFont typeface="Arial" panose="020B0604020202020204" pitchFamily="34" charset="0"/>
              <a:buChar char="•"/>
            </a:pPr>
            <a:r>
              <a:rPr lang="en-US" altLang="en-US" sz="2400" dirty="0"/>
              <a:t>Force deforms a diaphragm, changing capacitance between plates.</a:t>
            </a:r>
          </a:p>
          <a:p>
            <a:pPr marL="800100" lvl="1" indent="-342900" eaLnBrk="0" fontAlgn="base" hangingPunct="0">
              <a:spcBef>
                <a:spcPct val="0"/>
              </a:spcBef>
              <a:spcAft>
                <a:spcPct val="0"/>
              </a:spcAft>
              <a:buFont typeface="Arial" panose="020B0604020202020204" pitchFamily="34" charset="0"/>
              <a:buChar char="•"/>
            </a:pPr>
            <a:r>
              <a:rPr lang="en-US" altLang="en-US" sz="2400" dirty="0"/>
              <a:t>Compact and sensitive.</a:t>
            </a:r>
          </a:p>
          <a:p>
            <a:pPr marL="800100" lvl="1" indent="-342900" eaLnBrk="0" fontAlgn="base" hangingPunct="0">
              <a:spcBef>
                <a:spcPct val="0"/>
              </a:spcBef>
              <a:spcAft>
                <a:spcPct val="0"/>
              </a:spcAft>
              <a:buFont typeface="Arial" panose="020B0604020202020204" pitchFamily="34" charset="0"/>
              <a:buChar char="•"/>
            </a:pPr>
            <a:r>
              <a:rPr lang="en-US" altLang="en-US" sz="2400" b="1" dirty="0"/>
              <a:t>Applications:</a:t>
            </a:r>
            <a:r>
              <a:rPr lang="en-US" altLang="en-US" sz="2400" dirty="0"/>
              <a:t> Touch sensors, robotics grippers, biomedical devices.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3031280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4384" y="602759"/>
            <a:ext cx="11933128" cy="3785652"/>
          </a:xfrm>
          <a:prstGeom prst="rect">
            <a:avLst/>
          </a:prstGeom>
        </p:spPr>
        <p:txBody>
          <a:bodyPr wrap="square">
            <a:spAutoFit/>
          </a:bodyPr>
          <a:lstStyle/>
          <a:p>
            <a:r>
              <a:rPr lang="en-US" sz="2400" b="1" dirty="0"/>
              <a:t>Sensor  Types</a:t>
            </a:r>
          </a:p>
          <a:p>
            <a:endParaRPr lang="en-US" sz="2400" b="1" dirty="0"/>
          </a:p>
          <a:p>
            <a:pPr marL="342900" indent="-342900">
              <a:buFont typeface="Wingdings" panose="05000000000000000000" pitchFamily="2" charset="2"/>
              <a:buChar char="§"/>
            </a:pPr>
            <a:r>
              <a:rPr lang="en-US" sz="2400" b="1" dirty="0"/>
              <a:t>Piezoelectric Sensors </a:t>
            </a:r>
          </a:p>
          <a:p>
            <a:pPr marL="342900" indent="-342900">
              <a:buFont typeface="Wingdings" panose="05000000000000000000" pitchFamily="2" charset="2"/>
              <a:buChar char="§"/>
            </a:pPr>
            <a:endParaRPr lang="en-US" sz="2400" b="1" dirty="0"/>
          </a:p>
          <a:p>
            <a:pPr marL="800100" lvl="1" indent="-342900">
              <a:buFont typeface="Arial" panose="020B0604020202020204" pitchFamily="34" charset="0"/>
              <a:buChar char="•"/>
            </a:pPr>
            <a:r>
              <a:rPr lang="en-US" sz="2400" dirty="0"/>
              <a:t>Ideal for dynamic measurements and high-speed force applications.</a:t>
            </a:r>
          </a:p>
          <a:p>
            <a:pPr marL="800100" lvl="1" indent="-342900" eaLnBrk="0" fontAlgn="base" hangingPunct="0">
              <a:spcBef>
                <a:spcPct val="0"/>
              </a:spcBef>
              <a:spcAft>
                <a:spcPct val="0"/>
              </a:spcAft>
              <a:buFont typeface="Arial" panose="020B0604020202020204" pitchFamily="34" charset="0"/>
              <a:buChar char="•"/>
            </a:pPr>
            <a:r>
              <a:rPr lang="en-US" altLang="en-US" sz="2400" dirty="0"/>
              <a:t>Use piezoelectric materials (quartz, PZT) that generate voltage when force is applied.</a:t>
            </a:r>
          </a:p>
          <a:p>
            <a:pPr marL="800100" lvl="1" indent="-342900" eaLnBrk="0" fontAlgn="base" hangingPunct="0">
              <a:spcBef>
                <a:spcPct val="0"/>
              </a:spcBef>
              <a:spcAft>
                <a:spcPct val="0"/>
              </a:spcAft>
              <a:buFont typeface="Arial" panose="020B0604020202020204" pitchFamily="34" charset="0"/>
              <a:buChar char="•"/>
            </a:pPr>
            <a:r>
              <a:rPr lang="en-US" altLang="en-US" sz="2400" dirty="0"/>
              <a:t>Good for </a:t>
            </a:r>
            <a:r>
              <a:rPr lang="en-US" altLang="en-US" sz="2400" b="1" dirty="0"/>
              <a:t>dynamic force measurements</a:t>
            </a:r>
            <a:r>
              <a:rPr lang="en-US" altLang="en-US" sz="2400" dirty="0"/>
              <a:t> (fast changes).</a:t>
            </a:r>
          </a:p>
          <a:p>
            <a:pPr marL="800100" lvl="1" indent="-342900" eaLnBrk="0" fontAlgn="base" hangingPunct="0">
              <a:spcBef>
                <a:spcPct val="0"/>
              </a:spcBef>
              <a:spcAft>
                <a:spcPct val="0"/>
              </a:spcAft>
              <a:buFont typeface="Arial" panose="020B0604020202020204" pitchFamily="34" charset="0"/>
              <a:buChar char="•"/>
            </a:pPr>
            <a:r>
              <a:rPr lang="en-US" altLang="en-US" sz="2400" dirty="0"/>
              <a:t>Not ideal for static weight measurement (charge leaks over time).</a:t>
            </a:r>
          </a:p>
          <a:p>
            <a:pPr marL="800100" lvl="1" indent="-342900" eaLnBrk="0" fontAlgn="base" hangingPunct="0">
              <a:spcBef>
                <a:spcPct val="0"/>
              </a:spcBef>
              <a:spcAft>
                <a:spcPct val="0"/>
              </a:spcAft>
              <a:buFont typeface="Arial" panose="020B0604020202020204" pitchFamily="34" charset="0"/>
              <a:buChar char="•"/>
            </a:pPr>
            <a:r>
              <a:rPr lang="en-US" altLang="en-US" sz="2400" b="1" dirty="0"/>
              <a:t>Applications:</a:t>
            </a:r>
            <a:r>
              <a:rPr lang="en-US" altLang="en-US" sz="2400" dirty="0"/>
              <a:t> Impact testing, vibration monitoring, automotive crash tests.</a:t>
            </a:r>
          </a:p>
          <a:p>
            <a:pPr marL="800100" lvl="1"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126674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4384" y="602759"/>
            <a:ext cx="11933128" cy="5262979"/>
          </a:xfrm>
          <a:prstGeom prst="rect">
            <a:avLst/>
          </a:prstGeom>
        </p:spPr>
        <p:txBody>
          <a:bodyPr wrap="square">
            <a:spAutoFit/>
          </a:bodyPr>
          <a:lstStyle/>
          <a:p>
            <a:r>
              <a:rPr lang="en-US" sz="2400" b="1" dirty="0"/>
              <a:t>Sensor  Types</a:t>
            </a:r>
          </a:p>
          <a:p>
            <a:endParaRPr lang="en-US" sz="2400" b="1" dirty="0"/>
          </a:p>
          <a:p>
            <a:pPr marL="342900" indent="-342900">
              <a:buFont typeface="Wingdings" panose="05000000000000000000" pitchFamily="2" charset="2"/>
              <a:buChar char="§"/>
            </a:pPr>
            <a:r>
              <a:rPr lang="en-US" sz="2400" b="1" dirty="0"/>
              <a:t>Hydraulic and Pneumatic Load Cells</a:t>
            </a:r>
            <a:r>
              <a:rPr lang="en-US" sz="2400" dirty="0"/>
              <a:t> </a:t>
            </a:r>
          </a:p>
          <a:p>
            <a:pPr marL="342900" indent="-342900">
              <a:buFont typeface="Wingdings" panose="05000000000000000000" pitchFamily="2" charset="2"/>
              <a:buChar char="§"/>
            </a:pPr>
            <a:endParaRPr lang="en-US" sz="2400" dirty="0"/>
          </a:p>
          <a:p>
            <a:pPr marL="800100" lvl="1" indent="-342900">
              <a:buFont typeface="Arial" panose="020B0604020202020204" pitchFamily="34" charset="0"/>
              <a:buChar char="•"/>
            </a:pPr>
            <a:r>
              <a:rPr lang="en-US" sz="2400" dirty="0"/>
              <a:t>Suited for rugged and heavy-duty weighing, especially where electrical power is unreliable or absent.</a:t>
            </a:r>
          </a:p>
          <a:p>
            <a:pPr marL="800100" lvl="1" indent="-342900">
              <a:buFont typeface="Arial" panose="020B0604020202020204" pitchFamily="34" charset="0"/>
              <a:buChar char="•"/>
            </a:pPr>
            <a:r>
              <a:rPr lang="en-US" sz="2400" dirty="0"/>
              <a:t>Force compresses fluid → pressure change is measured.</a:t>
            </a:r>
          </a:p>
          <a:p>
            <a:pPr marL="800100" lvl="1" indent="-342900">
              <a:buFont typeface="Arial" panose="020B0604020202020204" pitchFamily="34" charset="0"/>
              <a:buChar char="•"/>
            </a:pPr>
            <a:r>
              <a:rPr lang="en-US" sz="2400" dirty="0"/>
              <a:t>Rugged, used for </a:t>
            </a:r>
            <a:r>
              <a:rPr lang="en-US" sz="2400" b="1" dirty="0"/>
              <a:t>very large loads</a:t>
            </a:r>
            <a:r>
              <a:rPr lang="en-US" sz="2400" dirty="0"/>
              <a:t>.</a:t>
            </a:r>
          </a:p>
          <a:p>
            <a:pPr marL="800100" lvl="1" indent="-342900">
              <a:buFont typeface="Arial" panose="020B0604020202020204" pitchFamily="34" charset="0"/>
              <a:buChar char="•"/>
            </a:pPr>
            <a:r>
              <a:rPr lang="en-US" sz="2400" b="1" dirty="0"/>
              <a:t>Applications:</a:t>
            </a:r>
            <a:r>
              <a:rPr lang="en-US" sz="2400" dirty="0"/>
              <a:t> Heavy-duty industrial weighing, truck scales.</a:t>
            </a:r>
          </a:p>
          <a:p>
            <a:pPr marL="342900" indent="-342900">
              <a:buFont typeface="Arial" panose="020B0604020202020204" pitchFamily="34" charset="0"/>
              <a:buChar char="•"/>
            </a:pPr>
            <a:endParaRPr lang="en-US" sz="2400" dirty="0"/>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endParaRPr lang="en-US" sz="2400" dirty="0"/>
          </a:p>
        </p:txBody>
      </p:sp>
    </p:spTree>
    <p:extLst>
      <p:ext uri="{BB962C8B-B14F-4D97-AF65-F5344CB8AC3E}">
        <p14:creationId xmlns:p14="http://schemas.microsoft.com/office/powerpoint/2010/main" val="13318687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5100" y="602759"/>
            <a:ext cx="11933128" cy="4062651"/>
          </a:xfrm>
          <a:prstGeom prst="rect">
            <a:avLst/>
          </a:prstGeom>
        </p:spPr>
        <p:txBody>
          <a:bodyPr wrap="square">
            <a:spAutoFit/>
          </a:bodyPr>
          <a:lstStyle/>
          <a:p>
            <a:r>
              <a:rPr lang="en-US" sz="2400" b="1" dirty="0"/>
              <a:t>Sensor  Types</a:t>
            </a:r>
          </a:p>
          <a:p>
            <a:endParaRPr lang="en-US" sz="2400" b="1" dirty="0"/>
          </a:p>
          <a:p>
            <a:pPr marL="342900" indent="-342900">
              <a:buFont typeface="Wingdings" panose="05000000000000000000" pitchFamily="2" charset="2"/>
              <a:buChar char="§"/>
            </a:pPr>
            <a:r>
              <a:rPr lang="en-US" sz="2400" b="1" dirty="0"/>
              <a:t>Force-Sensing Resistors (FSRs) </a:t>
            </a:r>
          </a:p>
          <a:p>
            <a:pPr marL="342900" indent="-342900">
              <a:buFont typeface="Wingdings" panose="05000000000000000000" pitchFamily="2" charset="2"/>
              <a:buChar char="§"/>
            </a:pPr>
            <a:endParaRPr lang="en-US" sz="2400" dirty="0"/>
          </a:p>
          <a:p>
            <a:pPr marL="800100" lvl="1" indent="-342900">
              <a:buFont typeface="Arial" panose="020B0604020202020204" pitchFamily="34" charset="0"/>
              <a:buChar char="•"/>
            </a:pPr>
            <a:r>
              <a:rPr lang="en-US" sz="2400" dirty="0"/>
              <a:t>Change resistance as force is applied; useful in tactile and low-force applications.</a:t>
            </a:r>
          </a:p>
          <a:p>
            <a:pPr marL="800100" lvl="1" indent="-342900">
              <a:buFont typeface="Arial" panose="020B0604020202020204" pitchFamily="34" charset="0"/>
              <a:buChar char="•"/>
            </a:pPr>
            <a:endParaRPr lang="en-US" sz="2400" b="0" i="0" dirty="0">
              <a:effectLst/>
            </a:endParaRPr>
          </a:p>
          <a:p>
            <a:r>
              <a:rPr lang="en-US" sz="2400" b="1" dirty="0"/>
              <a:t>Magnetic / Electromagnetic Force Sensors</a:t>
            </a:r>
          </a:p>
          <a:p>
            <a:endParaRPr lang="en-US" sz="2400" dirty="0"/>
          </a:p>
          <a:p>
            <a:pPr marL="800100" lvl="1" indent="-342900">
              <a:buFont typeface="Arial" panose="020B0604020202020204" pitchFamily="34" charset="0"/>
              <a:buChar char="•"/>
            </a:pPr>
            <a:r>
              <a:rPr lang="en-US" sz="2400" dirty="0"/>
              <a:t>Use changes in magnetic field when force displaces a magnetic element.</a:t>
            </a:r>
          </a:p>
          <a:p>
            <a:pPr marL="800100" lvl="1" indent="-342900">
              <a:buFont typeface="Arial" panose="020B0604020202020204" pitchFamily="34" charset="0"/>
              <a:buChar char="•"/>
            </a:pPr>
            <a:r>
              <a:rPr lang="en-US" sz="2400" dirty="0"/>
              <a:t>Less common but used in specialized cases.</a:t>
            </a:r>
          </a:p>
          <a:p>
            <a:pPr marL="342900" indent="-342900">
              <a:buFont typeface="Wingdings" panose="05000000000000000000" pitchFamily="2" charset="2"/>
              <a:buChar char="§"/>
            </a:pPr>
            <a:endParaRPr lang="en-US" dirty="0">
              <a:latin typeface="fkGroteskNeue"/>
            </a:endParaRPr>
          </a:p>
        </p:txBody>
      </p:sp>
    </p:spTree>
    <p:extLst>
      <p:ext uri="{BB962C8B-B14F-4D97-AF65-F5344CB8AC3E}">
        <p14:creationId xmlns:p14="http://schemas.microsoft.com/office/powerpoint/2010/main" val="4060782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5078" y="589519"/>
            <a:ext cx="11982538" cy="4893647"/>
          </a:xfrm>
          <a:prstGeom prst="rect">
            <a:avLst/>
          </a:prstGeom>
        </p:spPr>
        <p:txBody>
          <a:bodyPr wrap="square">
            <a:spAutoFit/>
          </a:bodyPr>
          <a:lstStyle/>
          <a:p>
            <a:r>
              <a:rPr lang="en-US" sz="2400" b="1" dirty="0"/>
              <a:t>Importance of Sensors Contd..</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b="1" dirty="0"/>
              <a:t>Higher Product Quality</a:t>
            </a:r>
          </a:p>
          <a:p>
            <a:pPr marL="800100" lvl="1" indent="-342900">
              <a:buFont typeface="Arial" panose="020B0604020202020204" pitchFamily="34" charset="0"/>
              <a:buChar char="•"/>
            </a:pPr>
            <a:r>
              <a:rPr lang="en-US" sz="2400" dirty="0"/>
              <a:t>With accurate feedback, sensors help maintain consistent product standards by detecting defects and enabling precise adjustments during manufacturing.</a:t>
            </a:r>
          </a:p>
          <a:p>
            <a:pPr marL="800100" lvl="1" indent="-342900">
              <a:buFont typeface="Arial" panose="020B0604020202020204" pitchFamily="34" charset="0"/>
              <a:buChar char="•"/>
            </a:pPr>
            <a:endParaRPr lang="en-US" sz="2400" dirty="0"/>
          </a:p>
          <a:p>
            <a:pPr marL="342900" indent="-342900">
              <a:buFont typeface="Wingdings" panose="05000000000000000000" pitchFamily="2" charset="2"/>
              <a:buChar char="§"/>
            </a:pPr>
            <a:r>
              <a:rPr lang="en-US" sz="2400" b="1" dirty="0"/>
              <a:t>Efficiency and Cost Savings</a:t>
            </a:r>
          </a:p>
          <a:p>
            <a:pPr marL="800100" lvl="1" indent="-342900">
              <a:buFont typeface="Arial" panose="020B0604020202020204" pitchFamily="34" charset="0"/>
              <a:buChar char="•"/>
            </a:pPr>
            <a:r>
              <a:rPr lang="en-US" sz="2400" dirty="0"/>
              <a:t>Sensors help optimize energy use, reduce waste, improve maintenance schedules, and allow for predictive rather than reactive repairs, saving money across sectors.</a:t>
            </a:r>
          </a:p>
          <a:p>
            <a:pPr marL="800100" lvl="1" indent="-342900">
              <a:buFont typeface="Arial" panose="020B0604020202020204" pitchFamily="34" charset="0"/>
              <a:buChar char="•"/>
            </a:pPr>
            <a:endParaRPr lang="en-US" sz="2400" dirty="0"/>
          </a:p>
          <a:p>
            <a:pPr marL="342900" indent="-342900">
              <a:buFont typeface="Wingdings" panose="05000000000000000000" pitchFamily="2" charset="2"/>
              <a:buChar char="§"/>
            </a:pPr>
            <a:r>
              <a:rPr lang="en-US" sz="2400" b="1" dirty="0"/>
              <a:t>Enabling Advanced Technologies</a:t>
            </a:r>
          </a:p>
          <a:p>
            <a:pPr marL="800100" lvl="1" indent="-342900">
              <a:buFont typeface="Arial" panose="020B0604020202020204" pitchFamily="34" charset="0"/>
              <a:buChar char="•"/>
            </a:pPr>
            <a:r>
              <a:rPr lang="en-US" sz="2400" dirty="0"/>
              <a:t>Sensors are foundational for the Internet of Things (</a:t>
            </a:r>
            <a:r>
              <a:rPr lang="en-US" sz="2400" dirty="0" err="1"/>
              <a:t>IoT</a:t>
            </a:r>
            <a:r>
              <a:rPr lang="en-US" sz="2400" dirty="0"/>
              <a:t>), robotics, smart buildings, and autonomous systems, supporting next-generation digital infrastructure.</a:t>
            </a:r>
          </a:p>
        </p:txBody>
      </p:sp>
    </p:spTree>
    <p:extLst>
      <p:ext uri="{BB962C8B-B14F-4D97-AF65-F5344CB8AC3E}">
        <p14:creationId xmlns:p14="http://schemas.microsoft.com/office/powerpoint/2010/main" val="27318280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560941"/>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6908" y="661119"/>
            <a:ext cx="11945655" cy="1938992"/>
          </a:xfrm>
          <a:prstGeom prst="rect">
            <a:avLst/>
          </a:prstGeom>
        </p:spPr>
        <p:txBody>
          <a:bodyPr wrap="square">
            <a:spAutoFit/>
          </a:bodyPr>
          <a:lstStyle/>
          <a:p>
            <a:r>
              <a:rPr lang="en-US" sz="2400" b="1" dirty="0"/>
              <a:t>Common Examples</a:t>
            </a:r>
          </a:p>
          <a:p>
            <a:endParaRPr lang="en-US" sz="2400" b="1" dirty="0"/>
          </a:p>
          <a:p>
            <a:pPr marL="800100" lvl="1" indent="-342900">
              <a:buFont typeface="Arial" panose="020B0604020202020204" pitchFamily="34" charset="0"/>
              <a:buChar char="•"/>
            </a:pPr>
            <a:r>
              <a:rPr lang="en-US" sz="2400" b="1" dirty="0"/>
              <a:t>HX711 + Load Cell</a:t>
            </a:r>
            <a:r>
              <a:rPr lang="en-US" sz="2400" dirty="0"/>
              <a:t> → Widely used in Arduino/ESP32 </a:t>
            </a:r>
            <a:r>
              <a:rPr lang="en-US" sz="2400" dirty="0" err="1"/>
              <a:t>IoT</a:t>
            </a:r>
            <a:r>
              <a:rPr lang="en-US" sz="2400" dirty="0"/>
              <a:t> weighing projects.</a:t>
            </a:r>
          </a:p>
          <a:p>
            <a:pPr marL="800100" lvl="1" indent="-342900">
              <a:buFont typeface="Arial" panose="020B0604020202020204" pitchFamily="34" charset="0"/>
              <a:buChar char="•"/>
            </a:pPr>
            <a:r>
              <a:rPr lang="en-US" sz="2400" b="1" dirty="0"/>
              <a:t>Strain Gauge Beam Load Cell</a:t>
            </a:r>
            <a:r>
              <a:rPr lang="en-US" sz="2400" dirty="0"/>
              <a:t> → Kitchen scales, luggage scales.</a:t>
            </a:r>
          </a:p>
          <a:p>
            <a:pPr marL="800100" lvl="1" indent="-342900">
              <a:buFont typeface="Arial" panose="020B0604020202020204" pitchFamily="34" charset="0"/>
              <a:buChar char="•"/>
            </a:pPr>
            <a:r>
              <a:rPr lang="en-US" sz="2400" b="1" dirty="0"/>
              <a:t>Piezoelectric Discs</a:t>
            </a:r>
            <a:r>
              <a:rPr lang="en-US" sz="2400" dirty="0"/>
              <a:t> → Force-sensitive applications.</a:t>
            </a:r>
          </a:p>
        </p:txBody>
      </p:sp>
    </p:spTree>
    <p:extLst>
      <p:ext uri="{BB962C8B-B14F-4D97-AF65-F5344CB8AC3E}">
        <p14:creationId xmlns:p14="http://schemas.microsoft.com/office/powerpoint/2010/main" val="38891584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27348" y="586358"/>
            <a:ext cx="11937304" cy="2677656"/>
          </a:xfrm>
          <a:prstGeom prst="rect">
            <a:avLst/>
          </a:prstGeom>
        </p:spPr>
        <p:txBody>
          <a:bodyPr wrap="square">
            <a:spAutoFit/>
          </a:bodyPr>
          <a:lstStyle/>
          <a:p>
            <a:r>
              <a:rPr lang="en-US" sz="2400" b="1" dirty="0"/>
              <a:t>Applications</a:t>
            </a:r>
          </a:p>
          <a:p>
            <a:endParaRPr lang="en-US" sz="2400" b="1" dirty="0"/>
          </a:p>
          <a:p>
            <a:pPr marL="800100" lvl="1" indent="-342900">
              <a:buFont typeface="Wingdings" panose="05000000000000000000" pitchFamily="2" charset="2"/>
              <a:buChar char="§"/>
            </a:pPr>
            <a:r>
              <a:rPr lang="en-US" sz="2400" dirty="0"/>
              <a:t>Weighing scales (industrial, retail, personal)</a:t>
            </a:r>
          </a:p>
          <a:p>
            <a:pPr marL="800100" lvl="1" indent="-342900">
              <a:buFont typeface="Wingdings" panose="05000000000000000000" pitchFamily="2" charset="2"/>
              <a:buChar char="§"/>
            </a:pPr>
            <a:r>
              <a:rPr lang="en-US" sz="2400" dirty="0"/>
              <a:t>Robotics, prosthetics, and medical devices</a:t>
            </a:r>
          </a:p>
          <a:p>
            <a:pPr marL="800100" lvl="1" indent="-342900">
              <a:buFont typeface="Wingdings" panose="05000000000000000000" pitchFamily="2" charset="2"/>
              <a:buChar char="§"/>
            </a:pPr>
            <a:r>
              <a:rPr lang="en-US" sz="2400" dirty="0"/>
              <a:t>Material testing, manufacturing quality control</a:t>
            </a:r>
          </a:p>
          <a:p>
            <a:pPr marL="800100" lvl="1" indent="-342900">
              <a:buFont typeface="Wingdings" panose="05000000000000000000" pitchFamily="2" charset="2"/>
              <a:buChar char="§"/>
            </a:pPr>
            <a:r>
              <a:rPr lang="en-US" sz="2400" dirty="0"/>
              <a:t>Automotive (e.g., brake and seatbelt force monitoring)</a:t>
            </a:r>
          </a:p>
          <a:p>
            <a:pPr marL="800100" lvl="1" indent="-342900">
              <a:buFont typeface="Wingdings" panose="05000000000000000000" pitchFamily="2" charset="2"/>
              <a:buChar char="§"/>
            </a:pPr>
            <a:r>
              <a:rPr lang="en-US" sz="2400" dirty="0"/>
              <a:t>Smart appliances and consumer electronics</a:t>
            </a:r>
            <a:endParaRPr lang="en-US" sz="2400" b="0" i="0" dirty="0">
              <a:effectLst/>
            </a:endParaRPr>
          </a:p>
        </p:txBody>
      </p:sp>
    </p:spTree>
    <p:extLst>
      <p:ext uri="{BB962C8B-B14F-4D97-AF65-F5344CB8AC3E}">
        <p14:creationId xmlns:p14="http://schemas.microsoft.com/office/powerpoint/2010/main" val="19780531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5078" y="584538"/>
            <a:ext cx="11957486" cy="4524315"/>
          </a:xfrm>
          <a:prstGeom prst="rect">
            <a:avLst/>
          </a:prstGeom>
        </p:spPr>
        <p:txBody>
          <a:bodyPr wrap="square">
            <a:spAutoFit/>
          </a:bodyPr>
          <a:lstStyle/>
          <a:p>
            <a:r>
              <a:rPr lang="en-US" sz="2400" b="1" dirty="0"/>
              <a:t>Motion and position sensors </a:t>
            </a:r>
          </a:p>
          <a:p>
            <a:endParaRPr lang="en-US" sz="2400" b="1" dirty="0"/>
          </a:p>
          <a:p>
            <a:pPr marL="800100" lvl="1" indent="-342900">
              <a:buFont typeface="Wingdings" panose="05000000000000000000" pitchFamily="2" charset="2"/>
              <a:buChar char="§"/>
            </a:pPr>
            <a:r>
              <a:rPr lang="en-US" sz="2400" dirty="0"/>
              <a:t>Motion and position sensors are devices that detect movement, displacement, or the location of an object and convert that information into an electrical signal. </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While they are often discussed together, they serve different primary functions. </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b="1" dirty="0"/>
              <a:t>Motion sensors</a:t>
            </a:r>
            <a:r>
              <a:rPr lang="en-US" sz="2400" dirty="0"/>
              <a:t> detect whether an object is moving or not, while </a:t>
            </a:r>
            <a:r>
              <a:rPr lang="en-US" sz="2400" b="1" dirty="0"/>
              <a:t>position sensors</a:t>
            </a:r>
            <a:r>
              <a:rPr lang="en-US" sz="2400" dirty="0"/>
              <a:t> measure the specific location or displacement of an object. </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They are essential in industrial automation, robotics, automotive systems, medical devices, and consumer electronics.</a:t>
            </a:r>
            <a:endParaRPr lang="en-US" sz="3200" dirty="0"/>
          </a:p>
        </p:txBody>
      </p:sp>
    </p:spTree>
    <p:extLst>
      <p:ext uri="{BB962C8B-B14F-4D97-AF65-F5344CB8AC3E}">
        <p14:creationId xmlns:p14="http://schemas.microsoft.com/office/powerpoint/2010/main" val="3844855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rot="10800000">
            <a:off x="235437" y="712783"/>
            <a:ext cx="1842031" cy="2094859"/>
          </a:xfrm>
          <a:prstGeom prst="rect">
            <a:avLst/>
          </a:prstGeom>
        </p:spPr>
      </p:pic>
      <p:pic>
        <p:nvPicPr>
          <p:cNvPr id="5" name="Picture 4"/>
          <p:cNvPicPr>
            <a:picLocks noChangeAspect="1"/>
          </p:cNvPicPr>
          <p:nvPr/>
        </p:nvPicPr>
        <p:blipFill>
          <a:blip r:embed="rId4"/>
          <a:stretch>
            <a:fillRect/>
          </a:stretch>
        </p:blipFill>
        <p:spPr>
          <a:xfrm rot="16200000">
            <a:off x="2626212" y="1168812"/>
            <a:ext cx="2606136" cy="1671033"/>
          </a:xfrm>
          <a:prstGeom prst="rect">
            <a:avLst/>
          </a:prstGeom>
        </p:spPr>
      </p:pic>
      <p:sp>
        <p:nvSpPr>
          <p:cNvPr id="6" name="Rectangle 5"/>
          <p:cNvSpPr/>
          <p:nvPr/>
        </p:nvSpPr>
        <p:spPr>
          <a:xfrm>
            <a:off x="184785" y="2984755"/>
            <a:ext cx="2333011" cy="707886"/>
          </a:xfrm>
          <a:prstGeom prst="rect">
            <a:avLst/>
          </a:prstGeom>
        </p:spPr>
        <p:txBody>
          <a:bodyPr wrap="none">
            <a:spAutoFit/>
          </a:bodyPr>
          <a:lstStyle/>
          <a:p>
            <a:pPr algn="ctr"/>
            <a:r>
              <a:rPr lang="en-US" sz="2000" b="1" dirty="0"/>
              <a:t>MPU 6050</a:t>
            </a:r>
          </a:p>
          <a:p>
            <a:pPr algn="ctr"/>
            <a:r>
              <a:rPr lang="en-US" sz="2000" b="1" dirty="0"/>
              <a:t>6-axis (Gyro + </a:t>
            </a:r>
            <a:r>
              <a:rPr lang="en-US" sz="2000" b="1" dirty="0" err="1"/>
              <a:t>Accel</a:t>
            </a:r>
            <a:r>
              <a:rPr lang="en-US" sz="2000" b="1" dirty="0"/>
              <a:t>)</a:t>
            </a:r>
          </a:p>
        </p:txBody>
      </p:sp>
      <p:sp>
        <p:nvSpPr>
          <p:cNvPr id="13" name="Rectangle 12"/>
          <p:cNvSpPr/>
          <p:nvPr/>
        </p:nvSpPr>
        <p:spPr>
          <a:xfrm>
            <a:off x="2404281" y="3461775"/>
            <a:ext cx="3187412" cy="707886"/>
          </a:xfrm>
          <a:prstGeom prst="rect">
            <a:avLst/>
          </a:prstGeom>
        </p:spPr>
        <p:txBody>
          <a:bodyPr wrap="none">
            <a:spAutoFit/>
          </a:bodyPr>
          <a:lstStyle/>
          <a:p>
            <a:pPr algn="ctr"/>
            <a:r>
              <a:rPr lang="en-US" sz="2000" b="1" dirty="0"/>
              <a:t>MPU 9250</a:t>
            </a:r>
          </a:p>
          <a:p>
            <a:pPr algn="ctr"/>
            <a:r>
              <a:rPr lang="en-US" sz="2000" b="1" dirty="0"/>
              <a:t>9-axis (Gyro + </a:t>
            </a:r>
            <a:r>
              <a:rPr lang="en-US" sz="2000" b="1" dirty="0" err="1"/>
              <a:t>Accel</a:t>
            </a:r>
            <a:r>
              <a:rPr lang="en-US" sz="2000" b="1" dirty="0"/>
              <a:t> + </a:t>
            </a:r>
            <a:r>
              <a:rPr lang="en-US" sz="2000" b="1" dirty="0" err="1"/>
              <a:t>Magn</a:t>
            </a:r>
            <a:r>
              <a:rPr lang="en-US" sz="2000" b="1" dirty="0"/>
              <a:t>)</a:t>
            </a:r>
          </a:p>
        </p:txBody>
      </p:sp>
      <p:pic>
        <p:nvPicPr>
          <p:cNvPr id="7" name="Picture 6"/>
          <p:cNvPicPr>
            <a:picLocks noChangeAspect="1"/>
          </p:cNvPicPr>
          <p:nvPr/>
        </p:nvPicPr>
        <p:blipFill>
          <a:blip r:embed="rId5"/>
          <a:stretch>
            <a:fillRect/>
          </a:stretch>
        </p:blipFill>
        <p:spPr>
          <a:xfrm>
            <a:off x="481218" y="3787075"/>
            <a:ext cx="1704162" cy="2130203"/>
          </a:xfrm>
          <a:prstGeom prst="rect">
            <a:avLst/>
          </a:prstGeom>
        </p:spPr>
      </p:pic>
      <p:sp>
        <p:nvSpPr>
          <p:cNvPr id="10" name="Rectangle 9"/>
          <p:cNvSpPr/>
          <p:nvPr/>
        </p:nvSpPr>
        <p:spPr>
          <a:xfrm>
            <a:off x="606424" y="5863329"/>
            <a:ext cx="1471044" cy="707886"/>
          </a:xfrm>
          <a:prstGeom prst="rect">
            <a:avLst/>
          </a:prstGeom>
        </p:spPr>
        <p:txBody>
          <a:bodyPr wrap="none">
            <a:spAutoFit/>
          </a:bodyPr>
          <a:lstStyle/>
          <a:p>
            <a:pPr algn="ctr"/>
            <a:r>
              <a:rPr lang="en-US" sz="2000" b="1" dirty="0"/>
              <a:t>BNO055</a:t>
            </a:r>
          </a:p>
          <a:p>
            <a:pPr algn="ctr"/>
            <a:r>
              <a:rPr lang="en-US" sz="2000" b="1" dirty="0"/>
              <a:t>Orientation</a:t>
            </a:r>
            <a:r>
              <a:rPr lang="en-US" sz="2000" dirty="0"/>
              <a:t> </a:t>
            </a:r>
          </a:p>
        </p:txBody>
      </p:sp>
      <p:pic>
        <p:nvPicPr>
          <p:cNvPr id="15" name="Picture 14"/>
          <p:cNvPicPr>
            <a:picLocks noChangeAspect="1"/>
          </p:cNvPicPr>
          <p:nvPr/>
        </p:nvPicPr>
        <p:blipFill>
          <a:blip r:embed="rId6"/>
          <a:stretch>
            <a:fillRect/>
          </a:stretch>
        </p:blipFill>
        <p:spPr>
          <a:xfrm>
            <a:off x="5673181" y="575894"/>
            <a:ext cx="2630535" cy="2140533"/>
          </a:xfrm>
          <a:prstGeom prst="rect">
            <a:avLst/>
          </a:prstGeom>
        </p:spPr>
      </p:pic>
      <p:pic>
        <p:nvPicPr>
          <p:cNvPr id="18" name="Picture 17"/>
          <p:cNvPicPr>
            <a:picLocks noChangeAspect="1"/>
          </p:cNvPicPr>
          <p:nvPr/>
        </p:nvPicPr>
        <p:blipFill>
          <a:blip r:embed="rId7"/>
          <a:stretch>
            <a:fillRect/>
          </a:stretch>
        </p:blipFill>
        <p:spPr>
          <a:xfrm>
            <a:off x="6014766" y="3461775"/>
            <a:ext cx="3451509" cy="2167940"/>
          </a:xfrm>
          <a:prstGeom prst="rect">
            <a:avLst/>
          </a:prstGeom>
        </p:spPr>
      </p:pic>
      <p:sp>
        <p:nvSpPr>
          <p:cNvPr id="19" name="Rectangle 18"/>
          <p:cNvSpPr/>
          <p:nvPr/>
        </p:nvSpPr>
        <p:spPr>
          <a:xfrm>
            <a:off x="6523091" y="5834314"/>
            <a:ext cx="2383153" cy="400110"/>
          </a:xfrm>
          <a:prstGeom prst="rect">
            <a:avLst/>
          </a:prstGeom>
        </p:spPr>
        <p:txBody>
          <a:bodyPr wrap="none">
            <a:spAutoFit/>
          </a:bodyPr>
          <a:lstStyle/>
          <a:p>
            <a:r>
              <a:rPr lang="en-US" sz="2000" b="1" dirty="0"/>
              <a:t>Ultrasonic (HC-SR04)</a:t>
            </a:r>
          </a:p>
        </p:txBody>
      </p:sp>
      <p:sp>
        <p:nvSpPr>
          <p:cNvPr id="20" name="Rectangle 19"/>
          <p:cNvSpPr/>
          <p:nvPr/>
        </p:nvSpPr>
        <p:spPr>
          <a:xfrm>
            <a:off x="6147155" y="2909529"/>
            <a:ext cx="2759089" cy="400110"/>
          </a:xfrm>
          <a:prstGeom prst="rect">
            <a:avLst/>
          </a:prstGeom>
        </p:spPr>
        <p:txBody>
          <a:bodyPr wrap="none">
            <a:spAutoFit/>
          </a:bodyPr>
          <a:lstStyle/>
          <a:p>
            <a:r>
              <a:rPr lang="en-US" sz="2000" b="1" dirty="0"/>
              <a:t>PIR modules (HC-SR501)</a:t>
            </a:r>
          </a:p>
        </p:txBody>
      </p:sp>
      <p:pic>
        <p:nvPicPr>
          <p:cNvPr id="21" name="Picture 20"/>
          <p:cNvPicPr>
            <a:picLocks noChangeAspect="1"/>
          </p:cNvPicPr>
          <p:nvPr/>
        </p:nvPicPr>
        <p:blipFill>
          <a:blip r:embed="rId8"/>
          <a:stretch>
            <a:fillRect/>
          </a:stretch>
        </p:blipFill>
        <p:spPr>
          <a:xfrm>
            <a:off x="9931637" y="710036"/>
            <a:ext cx="1679990" cy="2524477"/>
          </a:xfrm>
          <a:prstGeom prst="rect">
            <a:avLst/>
          </a:prstGeom>
        </p:spPr>
      </p:pic>
      <p:sp>
        <p:nvSpPr>
          <p:cNvPr id="22" name="Rectangle 21"/>
          <p:cNvSpPr/>
          <p:nvPr/>
        </p:nvSpPr>
        <p:spPr>
          <a:xfrm>
            <a:off x="10069116" y="3262043"/>
            <a:ext cx="1542511" cy="646331"/>
          </a:xfrm>
          <a:prstGeom prst="rect">
            <a:avLst/>
          </a:prstGeom>
        </p:spPr>
        <p:txBody>
          <a:bodyPr wrap="square">
            <a:spAutoFit/>
          </a:bodyPr>
          <a:lstStyle/>
          <a:p>
            <a:pPr algn="ctr"/>
            <a:r>
              <a:rPr lang="en-US" b="1" dirty="0"/>
              <a:t>ADXL375</a:t>
            </a:r>
          </a:p>
          <a:p>
            <a:pPr algn="ctr"/>
            <a:r>
              <a:rPr lang="en-US" b="1" dirty="0"/>
              <a:t>( </a:t>
            </a:r>
            <a:r>
              <a:rPr lang="en-US" b="1" dirty="0" err="1"/>
              <a:t>Accel</a:t>
            </a:r>
            <a:r>
              <a:rPr lang="en-US" b="1" dirty="0"/>
              <a:t>)</a:t>
            </a:r>
          </a:p>
        </p:txBody>
      </p:sp>
    </p:spTree>
    <p:extLst>
      <p:ext uri="{BB962C8B-B14F-4D97-AF65-F5344CB8AC3E}">
        <p14:creationId xmlns:p14="http://schemas.microsoft.com/office/powerpoint/2010/main" val="5952456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5078" y="585963"/>
            <a:ext cx="11932434" cy="2308324"/>
          </a:xfrm>
          <a:prstGeom prst="rect">
            <a:avLst/>
          </a:prstGeom>
        </p:spPr>
        <p:txBody>
          <a:bodyPr wrap="square">
            <a:spAutoFit/>
          </a:bodyPr>
          <a:lstStyle/>
          <a:p>
            <a:r>
              <a:rPr lang="en-US" sz="2400" b="1" dirty="0"/>
              <a:t>Motion Sensors</a:t>
            </a:r>
          </a:p>
          <a:p>
            <a:endParaRPr lang="en-US" sz="2400" b="1" dirty="0"/>
          </a:p>
          <a:p>
            <a:pPr marL="800100" lvl="1" indent="-342900">
              <a:buFont typeface="Wingdings" panose="05000000000000000000" pitchFamily="2" charset="2"/>
              <a:buChar char="§"/>
            </a:pPr>
            <a:r>
              <a:rPr lang="en-US" sz="2400" dirty="0"/>
              <a:t>Motion sensors detect movement within a specific area and are commonly used for security systems and automated lighting. </a:t>
            </a:r>
          </a:p>
          <a:p>
            <a:pPr marL="800100" lvl="1" indent="-342900">
              <a:buFont typeface="Wingdings" panose="05000000000000000000" pitchFamily="2" charset="2"/>
              <a:buChar char="§"/>
            </a:pPr>
            <a:r>
              <a:rPr lang="en-US" sz="2400" dirty="0"/>
              <a:t>They typically provide a simple binary output: either an object is moving (ON) or it is not (OFF).</a:t>
            </a:r>
          </a:p>
        </p:txBody>
      </p:sp>
    </p:spTree>
    <p:extLst>
      <p:ext uri="{BB962C8B-B14F-4D97-AF65-F5344CB8AC3E}">
        <p14:creationId xmlns:p14="http://schemas.microsoft.com/office/powerpoint/2010/main" val="18794428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5078" y="586358"/>
            <a:ext cx="11957486" cy="5262979"/>
          </a:xfrm>
          <a:prstGeom prst="rect">
            <a:avLst/>
          </a:prstGeom>
        </p:spPr>
        <p:txBody>
          <a:bodyPr wrap="square">
            <a:spAutoFit/>
          </a:bodyPr>
          <a:lstStyle/>
          <a:p>
            <a:r>
              <a:rPr lang="en-US" sz="2400" b="1" dirty="0"/>
              <a:t>Common Types of Motion Sensors</a:t>
            </a:r>
          </a:p>
          <a:p>
            <a:endParaRPr lang="en-US" sz="2400" b="1" dirty="0"/>
          </a:p>
          <a:p>
            <a:r>
              <a:rPr lang="en-US" sz="2400" b="1" dirty="0"/>
              <a:t>Passive Infrared (PIR):</a:t>
            </a:r>
            <a:r>
              <a:rPr lang="en-US" sz="2400" dirty="0"/>
              <a:t> </a:t>
            </a:r>
          </a:p>
          <a:p>
            <a:endParaRPr lang="en-US" sz="2400" dirty="0"/>
          </a:p>
          <a:p>
            <a:pPr marL="800100" lvl="1" indent="-342900">
              <a:buFont typeface="Arial" panose="020B0604020202020204" pitchFamily="34" charset="0"/>
              <a:buChar char="•"/>
            </a:pPr>
            <a:r>
              <a:rPr lang="en-US" sz="2400" dirty="0"/>
              <a:t>These sensors detect the heat (infrared radiation) emitted by a living body. </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When a warm body moves into the sensor's field of view, it causes a change in the detected IR energy, triggering the sensor. </a:t>
            </a:r>
          </a:p>
          <a:p>
            <a:pPr marL="800100" lvl="1" indent="-342900">
              <a:buFont typeface="Arial" panose="020B0604020202020204" pitchFamily="34" charset="0"/>
              <a:buChar char="•"/>
            </a:pPr>
            <a:endParaRPr 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Detect human/animal motion by sensing IR radiation changes.</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sz="2400" dirty="0"/>
              <a:t>PIR sensors are common in home security systems and automatic lights.</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Applications:</a:t>
            </a:r>
            <a:r>
              <a:rPr lang="en-US" altLang="en-US" sz="2400" dirty="0"/>
              <a:t> Security systems, automatic lights.</a:t>
            </a:r>
            <a:endParaRPr lang="en-US" sz="2400" dirty="0"/>
          </a:p>
        </p:txBody>
      </p:sp>
    </p:spTree>
    <p:extLst>
      <p:ext uri="{BB962C8B-B14F-4D97-AF65-F5344CB8AC3E}">
        <p14:creationId xmlns:p14="http://schemas.microsoft.com/office/powerpoint/2010/main" val="39857412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5078" y="586358"/>
            <a:ext cx="11957486" cy="3416320"/>
          </a:xfrm>
          <a:prstGeom prst="rect">
            <a:avLst/>
          </a:prstGeom>
        </p:spPr>
        <p:txBody>
          <a:bodyPr wrap="square">
            <a:spAutoFit/>
          </a:bodyPr>
          <a:lstStyle/>
          <a:p>
            <a:r>
              <a:rPr lang="en-US" sz="2400" b="1" dirty="0"/>
              <a:t>Ultrasonic:</a:t>
            </a:r>
            <a:r>
              <a:rPr lang="en-US" sz="2400" dirty="0"/>
              <a:t> </a:t>
            </a:r>
          </a:p>
          <a:p>
            <a:endParaRPr lang="en-US" sz="2400" dirty="0"/>
          </a:p>
          <a:p>
            <a:pPr marL="800100" lvl="1" indent="-342900">
              <a:buFont typeface="Arial" panose="020B0604020202020204" pitchFamily="34" charset="0"/>
              <a:buChar char="•"/>
            </a:pPr>
            <a:r>
              <a:rPr lang="en-US" sz="2400" dirty="0"/>
              <a:t>These sensors emit high-frequency sound waves and measure the time it takes for the waves to bounce back.</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 The sensor detects motion by analyzing changes in the echo, which indicates a moving object. They are often used in automatic doors and parking sensors. </a:t>
            </a:r>
          </a:p>
          <a:p>
            <a:pPr marL="800100" lvl="1" indent="-342900">
              <a:buFont typeface="Arial" panose="020B0604020202020204" pitchFamily="34" charset="0"/>
              <a:buChar char="•"/>
            </a:pPr>
            <a:endParaRPr 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Applications:</a:t>
            </a:r>
            <a:r>
              <a:rPr lang="en-US" altLang="en-US" sz="2400" dirty="0"/>
              <a:t> Obstacle detection, intrusion alarms.</a:t>
            </a:r>
            <a:endParaRPr lang="en-US" sz="2400" dirty="0"/>
          </a:p>
        </p:txBody>
      </p:sp>
    </p:spTree>
    <p:extLst>
      <p:ext uri="{BB962C8B-B14F-4D97-AF65-F5344CB8AC3E}">
        <p14:creationId xmlns:p14="http://schemas.microsoft.com/office/powerpoint/2010/main" val="20922899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5078" y="586358"/>
            <a:ext cx="11957486" cy="4154984"/>
          </a:xfrm>
          <a:prstGeom prst="rect">
            <a:avLst/>
          </a:prstGeom>
        </p:spPr>
        <p:txBody>
          <a:bodyPr wrap="square">
            <a:spAutoFit/>
          </a:bodyPr>
          <a:lstStyle/>
          <a:p>
            <a:r>
              <a:rPr lang="en-US" sz="2400" b="1" dirty="0"/>
              <a:t>Accelerometers</a:t>
            </a:r>
            <a:r>
              <a:rPr lang="en-US" sz="2400" dirty="0"/>
              <a:t> </a:t>
            </a:r>
          </a:p>
          <a:p>
            <a:endParaRPr lang="en-US" sz="2400" dirty="0"/>
          </a:p>
          <a:p>
            <a:pPr marL="800100" lvl="1" indent="-342900">
              <a:buFont typeface="Arial" panose="020B0604020202020204" pitchFamily="34" charset="0"/>
              <a:buChar char="•"/>
            </a:pPr>
            <a:r>
              <a:rPr lang="en-US" sz="2400" dirty="0"/>
              <a:t>Measure acceleration along axes and, by integration, can track movement, tilt vibration.</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Widely used in smart devices and vehicle systems.</a:t>
            </a:r>
          </a:p>
          <a:p>
            <a:pPr marL="800100" lvl="1" indent="-342900">
              <a:buFont typeface="Arial" panose="020B0604020202020204" pitchFamily="34" charset="0"/>
              <a:buChar char="•"/>
            </a:pPr>
            <a:endParaRPr 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Can detect orientation (tilt with respect to gravity).</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Examples:</a:t>
            </a:r>
            <a:r>
              <a:rPr lang="en-US" altLang="en-US" sz="2400" dirty="0"/>
              <a:t> ADXL345, MPU6050 (accelerometer + gyroscope).</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Applications:</a:t>
            </a:r>
            <a:r>
              <a:rPr lang="en-US" altLang="en-US" sz="2400" dirty="0"/>
              <a:t> Smartphones (screen rotation), vibration monitoring, fitness trackers.</a:t>
            </a:r>
            <a:endParaRPr lang="en-US" sz="2400" dirty="0"/>
          </a:p>
        </p:txBody>
      </p:sp>
    </p:spTree>
    <p:extLst>
      <p:ext uri="{BB962C8B-B14F-4D97-AF65-F5344CB8AC3E}">
        <p14:creationId xmlns:p14="http://schemas.microsoft.com/office/powerpoint/2010/main" val="35904486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5078" y="586358"/>
            <a:ext cx="11957486" cy="3046988"/>
          </a:xfrm>
          <a:prstGeom prst="rect">
            <a:avLst/>
          </a:prstGeom>
        </p:spPr>
        <p:txBody>
          <a:bodyPr wrap="square">
            <a:spAutoFit/>
          </a:bodyPr>
          <a:lstStyle/>
          <a:p>
            <a:r>
              <a:rPr lang="en-US" sz="2400" b="1" dirty="0"/>
              <a:t>Gyroscopes</a:t>
            </a:r>
            <a:r>
              <a:rPr lang="en-US" sz="2400" dirty="0"/>
              <a:t> </a:t>
            </a:r>
          </a:p>
          <a:p>
            <a:endParaRPr lang="en-US" sz="2400" dirty="0"/>
          </a:p>
          <a:p>
            <a:pPr marL="800100" lvl="1" indent="-342900">
              <a:buFont typeface="Arial" panose="020B0604020202020204" pitchFamily="34" charset="0"/>
              <a:buChar char="•"/>
            </a:pPr>
            <a:r>
              <a:rPr lang="en-US" sz="2400" dirty="0"/>
              <a:t>Measure angular velocity; used alongside accelerometers for full motion tracking (e.g., IMUs).</a:t>
            </a:r>
          </a:p>
          <a:p>
            <a:pPr marL="800100" lvl="1" indent="-342900">
              <a:buFont typeface="Arial" panose="020B0604020202020204" pitchFamily="34" charset="0"/>
              <a:buChar char="•"/>
            </a:pPr>
            <a:endParaRPr 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Often combined with accelerometers for 6-DOF motion sensing.</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Applications:</a:t>
            </a:r>
            <a:r>
              <a:rPr lang="en-US" altLang="en-US" sz="2400" dirty="0"/>
              <a:t> Drones (stability), navigation systems, VR controllers.</a:t>
            </a:r>
            <a:endParaRPr lang="en-US" sz="2400" dirty="0"/>
          </a:p>
        </p:txBody>
      </p:sp>
    </p:spTree>
    <p:extLst>
      <p:ext uri="{BB962C8B-B14F-4D97-AF65-F5344CB8AC3E}">
        <p14:creationId xmlns:p14="http://schemas.microsoft.com/office/powerpoint/2010/main" val="4650597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5078" y="586358"/>
            <a:ext cx="11957486" cy="4524315"/>
          </a:xfrm>
          <a:prstGeom prst="rect">
            <a:avLst/>
          </a:prstGeom>
        </p:spPr>
        <p:txBody>
          <a:bodyPr wrap="square">
            <a:spAutoFit/>
          </a:bodyPr>
          <a:lstStyle/>
          <a:p>
            <a:r>
              <a:rPr lang="en-US" sz="2400" b="1" dirty="0" err="1"/>
              <a:t>Fibre</a:t>
            </a:r>
            <a:r>
              <a:rPr lang="en-US" sz="2400" b="1" dirty="0"/>
              <a:t> Optic Sensors</a:t>
            </a:r>
            <a:r>
              <a:rPr lang="en-US" sz="2400" dirty="0"/>
              <a:t> </a:t>
            </a:r>
          </a:p>
          <a:p>
            <a:endParaRPr lang="en-US" sz="2400" dirty="0"/>
          </a:p>
          <a:p>
            <a:pPr marL="800100" lvl="1" indent="-342900">
              <a:buFont typeface="Arial" panose="020B0604020202020204" pitchFamily="34" charset="0"/>
              <a:buChar char="•"/>
            </a:pPr>
            <a:r>
              <a:rPr lang="en-US" sz="2400" dirty="0"/>
              <a:t>Use light in optical fibers; resilient to electromagnetic noise and suited for structural or remote monitoring.</a:t>
            </a:r>
          </a:p>
          <a:p>
            <a:endParaRPr lang="en-US" sz="2400" dirty="0"/>
          </a:p>
          <a:p>
            <a:r>
              <a:rPr lang="en-US" sz="2400" b="1" dirty="0"/>
              <a:t>Microwave:</a:t>
            </a:r>
            <a:r>
              <a:rPr lang="en-US" sz="2400" dirty="0"/>
              <a:t> </a:t>
            </a:r>
          </a:p>
          <a:p>
            <a:endParaRPr lang="en-US" sz="2400" dirty="0"/>
          </a:p>
          <a:p>
            <a:pPr marL="800100" lvl="1" indent="-342900">
              <a:buFont typeface="Arial" panose="020B0604020202020204" pitchFamily="34" charset="0"/>
              <a:buChar char="•"/>
            </a:pPr>
            <a:r>
              <a:rPr lang="en-US" sz="2400" dirty="0"/>
              <a:t>Similar to ultrasonic sensors, these emit microwave radiation and detect motion based on the </a:t>
            </a:r>
            <a:r>
              <a:rPr lang="en-US" sz="2400" b="1" dirty="0"/>
              <a:t>Doppler effect</a:t>
            </a:r>
            <a:r>
              <a:rPr lang="en-US" sz="2400" dirty="0"/>
              <a:t>, which is a change in the frequency of the reflected waves caused by a moving object. </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They can cover large areas and can even "see" through some non-metallic walls.</a:t>
            </a:r>
            <a:endParaRPr lang="en-US" sz="2400" b="1" dirty="0"/>
          </a:p>
        </p:txBody>
      </p:sp>
    </p:spTree>
    <p:extLst>
      <p:ext uri="{BB962C8B-B14F-4D97-AF65-F5344CB8AC3E}">
        <p14:creationId xmlns:p14="http://schemas.microsoft.com/office/powerpoint/2010/main" val="2134386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7" name="Rectangle 6"/>
          <p:cNvSpPr/>
          <p:nvPr/>
        </p:nvSpPr>
        <p:spPr>
          <a:xfrm>
            <a:off x="105078" y="589519"/>
            <a:ext cx="11982538" cy="2677656"/>
          </a:xfrm>
          <a:prstGeom prst="rect">
            <a:avLst/>
          </a:prstGeom>
        </p:spPr>
        <p:txBody>
          <a:bodyPr wrap="square">
            <a:spAutoFit/>
          </a:bodyPr>
          <a:lstStyle/>
          <a:p>
            <a:r>
              <a:rPr lang="en-US" sz="2400" b="1" dirty="0"/>
              <a:t>Importance of Sensors Contd..</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b="1" dirty="0"/>
              <a:t>Facilitating the Internet of Things (</a:t>
            </a:r>
            <a:r>
              <a:rPr lang="en-US" sz="2400" b="1" dirty="0" err="1"/>
              <a:t>IoT</a:t>
            </a:r>
            <a:r>
              <a:rPr lang="en-US" sz="2400" b="1" dirty="0"/>
              <a:t>)</a:t>
            </a:r>
          </a:p>
          <a:p>
            <a:pPr marL="800100" lvl="1" indent="-342900">
              <a:buFont typeface="Arial" panose="020B0604020202020204" pitchFamily="34" charset="0"/>
              <a:buChar char="•"/>
            </a:pPr>
            <a:r>
              <a:rPr lang="en-US" sz="2400" dirty="0"/>
              <a:t>Sensors are the foundational technology for the </a:t>
            </a:r>
            <a:r>
              <a:rPr lang="en-US" sz="2400" dirty="0" err="1"/>
              <a:t>IoT</a:t>
            </a:r>
            <a:r>
              <a:rPr lang="en-US" sz="2400" dirty="0"/>
              <a:t>. </a:t>
            </a:r>
          </a:p>
          <a:p>
            <a:pPr marL="800100" lvl="1" indent="-342900">
              <a:buFont typeface="Arial" panose="020B0604020202020204" pitchFamily="34" charset="0"/>
              <a:buChar char="•"/>
            </a:pPr>
            <a:r>
              <a:rPr lang="en-US" sz="2400" dirty="0"/>
              <a:t>They connect physical devices to the digital world, allowing for the creation of smart homes, smart cities, and industrial automation networks where devices can communicate and make intelligent decisions.</a:t>
            </a:r>
          </a:p>
        </p:txBody>
      </p:sp>
    </p:spTree>
    <p:extLst>
      <p:ext uri="{BB962C8B-B14F-4D97-AF65-F5344CB8AC3E}">
        <p14:creationId xmlns:p14="http://schemas.microsoft.com/office/powerpoint/2010/main" val="36379827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3" name="Rectangle 2"/>
          <p:cNvSpPr/>
          <p:nvPr/>
        </p:nvSpPr>
        <p:spPr>
          <a:xfrm>
            <a:off x="146087" y="586366"/>
            <a:ext cx="11899826" cy="3785652"/>
          </a:xfrm>
          <a:prstGeom prst="rect">
            <a:avLst/>
          </a:prstGeom>
        </p:spPr>
        <p:txBody>
          <a:bodyPr wrap="square">
            <a:spAutoFit/>
          </a:bodyPr>
          <a:lstStyle/>
          <a:p>
            <a:r>
              <a:rPr lang="en-US" sz="2400" b="1" dirty="0"/>
              <a:t>Common Types of Position Sensors</a:t>
            </a:r>
          </a:p>
          <a:p>
            <a:endParaRPr lang="en-US" sz="2400" b="1" dirty="0"/>
          </a:p>
          <a:p>
            <a:r>
              <a:rPr lang="en-US" sz="2400" b="1" dirty="0"/>
              <a:t>Potentiometers</a:t>
            </a:r>
            <a:r>
              <a:rPr lang="en-US" sz="2400" dirty="0"/>
              <a:t> </a:t>
            </a:r>
          </a:p>
          <a:p>
            <a:pPr marL="800100" lvl="1" indent="-342900">
              <a:buFont typeface="Arial" panose="020B0604020202020204" pitchFamily="34" charset="0"/>
              <a:buChar char="•"/>
            </a:pPr>
            <a:r>
              <a:rPr lang="en-US" sz="2400" dirty="0"/>
              <a:t>These are contact-based sensors that use a sliding or rotating contact (a "wiper") on a resistive track. </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As the object moves, the wiper's position changes, altering the resistance and producing a proportional voltage output.</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Applications:</a:t>
            </a:r>
            <a:r>
              <a:rPr lang="en-US" sz="2400" dirty="0"/>
              <a:t> Joysticks, volume controls, robotic arms.</a:t>
            </a:r>
          </a:p>
        </p:txBody>
      </p:sp>
    </p:spTree>
    <p:extLst>
      <p:ext uri="{BB962C8B-B14F-4D97-AF65-F5344CB8AC3E}">
        <p14:creationId xmlns:p14="http://schemas.microsoft.com/office/powerpoint/2010/main" val="37566957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3" name="Rectangle 2"/>
          <p:cNvSpPr/>
          <p:nvPr/>
        </p:nvSpPr>
        <p:spPr>
          <a:xfrm>
            <a:off x="146087" y="586366"/>
            <a:ext cx="11899826" cy="4524315"/>
          </a:xfrm>
          <a:prstGeom prst="rect">
            <a:avLst/>
          </a:prstGeom>
        </p:spPr>
        <p:txBody>
          <a:bodyPr wrap="square">
            <a:spAutoFit/>
          </a:bodyPr>
          <a:lstStyle/>
          <a:p>
            <a:r>
              <a:rPr lang="en-US" sz="2400" b="1" dirty="0"/>
              <a:t>Linear Variable Differential Transformer (LVDT)</a:t>
            </a:r>
          </a:p>
          <a:p>
            <a:endParaRPr lang="en-US" sz="2400" b="1" dirty="0"/>
          </a:p>
          <a:p>
            <a:pPr marL="800100" lvl="1" indent="-342900">
              <a:buFont typeface="Arial" panose="020B0604020202020204" pitchFamily="34" charset="0"/>
              <a:buChar char="•"/>
            </a:pPr>
            <a:r>
              <a:rPr lang="en-US" sz="2400" dirty="0"/>
              <a:t>An LVDT is a highly accurate, non-contact sensor(Electromagnetic Transducer) used for measuring linear displacement. </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It consists of a movable magnetic core inside three coils. </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When the core moves, it changes the voltage induced in the secondary coils, providing an output signal proportional to its position.</a:t>
            </a:r>
          </a:p>
          <a:p>
            <a:pPr marL="800100" lvl="1" indent="-342900">
              <a:buFont typeface="Arial" panose="020B0604020202020204" pitchFamily="34" charset="0"/>
              <a:buChar char="•"/>
            </a:pPr>
            <a:endParaRPr 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b="1" dirty="0"/>
              <a:t>Applications:</a:t>
            </a:r>
            <a:r>
              <a:rPr lang="en-US" altLang="en-US" sz="2400" dirty="0"/>
              <a:t> Aerospace, industrial machinery, research labs.</a:t>
            </a:r>
          </a:p>
          <a:p>
            <a:pPr marL="800100" lvl="1"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5568767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3" name="Rectangle 2"/>
          <p:cNvSpPr/>
          <p:nvPr/>
        </p:nvSpPr>
        <p:spPr>
          <a:xfrm>
            <a:off x="146087" y="648996"/>
            <a:ext cx="11899826" cy="3785652"/>
          </a:xfrm>
          <a:prstGeom prst="rect">
            <a:avLst/>
          </a:prstGeom>
        </p:spPr>
        <p:txBody>
          <a:bodyPr wrap="square">
            <a:spAutoFit/>
          </a:bodyPr>
          <a:lstStyle/>
          <a:p>
            <a:r>
              <a:rPr lang="en-US" sz="2400" b="1" dirty="0"/>
              <a:t>Hall Effect Sensors</a:t>
            </a:r>
            <a:r>
              <a:rPr lang="en-US" sz="2400" dirty="0"/>
              <a:t> </a:t>
            </a:r>
          </a:p>
          <a:p>
            <a:endParaRPr lang="en-US" sz="2400" dirty="0"/>
          </a:p>
          <a:p>
            <a:pPr marL="800100" lvl="1" indent="-342900">
              <a:buFont typeface="Arial" panose="020B0604020202020204" pitchFamily="34" charset="0"/>
              <a:buChar char="•"/>
            </a:pPr>
            <a:r>
              <a:rPr lang="en-US" sz="2400" dirty="0"/>
              <a:t>These sensors detect changes in a magnetic field. When a magnet attached to a moving object passes by the sensor, it changes the magnetic field, and the Hall effect sensor produces a voltage output that corresponds to the object's position. </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They are non-contact and immune to dirt and debris.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Applications:</a:t>
            </a:r>
            <a:r>
              <a:rPr lang="en-US" sz="2400" dirty="0"/>
              <a:t> Wheel speed detection, brushless DC motor commutation, automotive position sensing.</a:t>
            </a:r>
          </a:p>
        </p:txBody>
      </p:sp>
    </p:spTree>
    <p:extLst>
      <p:ext uri="{BB962C8B-B14F-4D97-AF65-F5344CB8AC3E}">
        <p14:creationId xmlns:p14="http://schemas.microsoft.com/office/powerpoint/2010/main" val="27650834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3" name="Rectangle 2"/>
          <p:cNvSpPr/>
          <p:nvPr/>
        </p:nvSpPr>
        <p:spPr>
          <a:xfrm>
            <a:off x="146087" y="586366"/>
            <a:ext cx="11899826" cy="5632311"/>
          </a:xfrm>
          <a:prstGeom prst="rect">
            <a:avLst/>
          </a:prstGeom>
        </p:spPr>
        <p:txBody>
          <a:bodyPr wrap="square">
            <a:spAutoFit/>
          </a:bodyPr>
          <a:lstStyle/>
          <a:p>
            <a:r>
              <a:rPr lang="en-US" sz="2400" b="1" dirty="0"/>
              <a:t>Encoders</a:t>
            </a:r>
          </a:p>
          <a:p>
            <a:endParaRPr lang="en-US" sz="2400" b="1" dirty="0"/>
          </a:p>
          <a:p>
            <a:pPr marL="800100" lvl="1" indent="-342900">
              <a:buFont typeface="Arial" panose="020B0604020202020204" pitchFamily="34" charset="0"/>
              <a:buChar char="•"/>
            </a:pPr>
            <a:r>
              <a:rPr lang="en-US" sz="2400" dirty="0"/>
              <a:t>Encoders are used to measure position and speed, especially rotation. </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They consist of a rotating disk with a coded pattern (either optical or magnetic) that is read by a sensor. </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By counting the pulses or reading the pattern, the encoder can determine the exact angular position of a shaft.</a:t>
            </a:r>
          </a:p>
          <a:p>
            <a:pPr marL="800100" lvl="1" indent="-342900">
              <a:buFont typeface="Arial" panose="020B0604020202020204" pitchFamily="34" charset="0"/>
              <a:buChar char="•"/>
            </a:pPr>
            <a:endParaRPr lang="en-US" sz="2400" dirty="0"/>
          </a:p>
          <a:p>
            <a:r>
              <a:rPr lang="en-US" altLang="en-US" sz="2400" b="1" dirty="0"/>
              <a:t>Types:</a:t>
            </a:r>
          </a:p>
          <a:p>
            <a:endParaRPr lang="en-US" altLang="en-US" sz="2400" dirty="0"/>
          </a:p>
          <a:p>
            <a:pPr marL="742950" lvl="1" indent="-285750" eaLnBrk="0" fontAlgn="base" hangingPunct="0">
              <a:spcBef>
                <a:spcPct val="0"/>
              </a:spcBef>
              <a:spcAft>
                <a:spcPct val="0"/>
              </a:spcAft>
              <a:buFont typeface="Arial" panose="020B0604020202020204" pitchFamily="34" charset="0"/>
              <a:buChar char="•"/>
            </a:pPr>
            <a:r>
              <a:rPr lang="en-US" altLang="en-US" sz="2400" b="1" dirty="0"/>
              <a:t>Rotary Encoders</a:t>
            </a:r>
            <a:r>
              <a:rPr lang="en-US" altLang="en-US" sz="2400" dirty="0"/>
              <a:t> (absolute or incremental) → detect shaft rotation.</a:t>
            </a:r>
          </a:p>
          <a:p>
            <a:pPr marL="742950" lvl="1" indent="-285750" eaLnBrk="0" fontAlgn="base" hangingPunct="0">
              <a:spcBef>
                <a:spcPct val="0"/>
              </a:spcBef>
              <a:spcAft>
                <a:spcPct val="0"/>
              </a:spcAft>
              <a:buFont typeface="Arial" panose="020B0604020202020204" pitchFamily="34" charset="0"/>
              <a:buChar char="•"/>
            </a:pPr>
            <a:r>
              <a:rPr lang="en-US" altLang="en-US" sz="2400" b="1" dirty="0"/>
              <a:t>Linear Encoders</a:t>
            </a:r>
            <a:r>
              <a:rPr lang="en-US" altLang="en-US" sz="2400" dirty="0"/>
              <a:t> → detect linear displacement.</a:t>
            </a:r>
          </a:p>
          <a:p>
            <a:pPr marL="742950" lvl="1" indent="-285750" eaLnBrk="0" fontAlgn="base" hangingPunct="0">
              <a:spcBef>
                <a:spcPct val="0"/>
              </a:spcBef>
              <a:spcAft>
                <a:spcPct val="0"/>
              </a:spcAft>
              <a:buFont typeface="Arial" panose="020B0604020202020204" pitchFamily="34" charset="0"/>
              <a:buChar char="•"/>
            </a:pPr>
            <a:r>
              <a:rPr lang="en-US" altLang="en-US" sz="2400" b="1" dirty="0"/>
              <a:t>Applications:</a:t>
            </a:r>
            <a:r>
              <a:rPr lang="en-US" altLang="en-US" sz="2400" dirty="0"/>
              <a:t> CNC machines, robotics, industrial automation.</a:t>
            </a:r>
            <a:endParaRPr lang="en-US" sz="2400" dirty="0"/>
          </a:p>
        </p:txBody>
      </p:sp>
    </p:spTree>
    <p:extLst>
      <p:ext uri="{BB962C8B-B14F-4D97-AF65-F5344CB8AC3E}">
        <p14:creationId xmlns:p14="http://schemas.microsoft.com/office/powerpoint/2010/main" val="33728694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7604" y="586358"/>
            <a:ext cx="11932434" cy="2954655"/>
          </a:xfrm>
          <a:prstGeom prst="rect">
            <a:avLst/>
          </a:prstGeom>
        </p:spPr>
        <p:txBody>
          <a:bodyPr wrap="square">
            <a:spAutoFit/>
          </a:bodyPr>
          <a:lstStyle/>
          <a:p>
            <a:r>
              <a:rPr lang="en-US" sz="2400" b="1" dirty="0"/>
              <a:t>Optical Encoders/Sensors</a:t>
            </a:r>
            <a:r>
              <a:rPr lang="en-US" sz="2400" dirty="0"/>
              <a:t> </a:t>
            </a:r>
          </a:p>
          <a:p>
            <a:endParaRPr lang="en-US" sz="2400" dirty="0"/>
          </a:p>
          <a:p>
            <a:pPr marL="800100" lvl="1" indent="-342900">
              <a:buFont typeface="Arial" panose="020B0604020202020204" pitchFamily="34" charset="0"/>
              <a:buChar char="•"/>
            </a:pPr>
            <a:r>
              <a:rPr lang="en-US" sz="2400" dirty="0"/>
              <a:t>Rely on changes in light interruption or reflection to accurately determine linear or rotational position; critical for robotics and precise CNC machines</a:t>
            </a:r>
          </a:p>
          <a:p>
            <a:endParaRPr lang="en-US" dirty="0"/>
          </a:p>
          <a:p>
            <a:pPr marL="800100" lvl="1" indent="-342900">
              <a:buFont typeface="Arial" panose="020B0604020202020204" pitchFamily="34" charset="0"/>
              <a:buChar char="•"/>
            </a:pPr>
            <a:r>
              <a:rPr lang="en-US" sz="2400" dirty="0"/>
              <a:t>Use light interruption/reflection to detect position.</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Applications:</a:t>
            </a:r>
            <a:r>
              <a:rPr lang="en-US" sz="2400" dirty="0"/>
              <a:t> Printers, optical mice, robotics.</a:t>
            </a:r>
          </a:p>
        </p:txBody>
      </p:sp>
    </p:spTree>
    <p:extLst>
      <p:ext uri="{BB962C8B-B14F-4D97-AF65-F5344CB8AC3E}">
        <p14:creationId xmlns:p14="http://schemas.microsoft.com/office/powerpoint/2010/main" val="21464541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29434" y="597776"/>
            <a:ext cx="11908077" cy="2308324"/>
          </a:xfrm>
          <a:prstGeom prst="rect">
            <a:avLst/>
          </a:prstGeom>
        </p:spPr>
        <p:txBody>
          <a:bodyPr wrap="square">
            <a:spAutoFit/>
          </a:bodyPr>
          <a:lstStyle/>
          <a:p>
            <a:r>
              <a:rPr lang="en-US" sz="2400" b="1" dirty="0"/>
              <a:t>Combined Motion &amp; Position Sensors in </a:t>
            </a:r>
            <a:r>
              <a:rPr lang="en-US" sz="2400" b="1" dirty="0" err="1"/>
              <a:t>IoT</a:t>
            </a:r>
            <a:endParaRPr lang="en-US" sz="2400" b="1" dirty="0"/>
          </a:p>
          <a:p>
            <a:endParaRPr lang="en-US" sz="2400" b="1" dirty="0"/>
          </a:p>
          <a:p>
            <a:pPr marL="800100" lvl="1" indent="-342900">
              <a:buFont typeface="Arial" panose="020B0604020202020204" pitchFamily="34" charset="0"/>
              <a:buChar char="•"/>
            </a:pPr>
            <a:r>
              <a:rPr lang="en-US" sz="2400" b="1" dirty="0"/>
              <a:t>MPU6050 / MPU9250</a:t>
            </a:r>
            <a:r>
              <a:rPr lang="en-US" sz="2400" dirty="0"/>
              <a:t> → Accelerometer + Gyroscope (+ Magnetometer).</a:t>
            </a:r>
          </a:p>
          <a:p>
            <a:pPr marL="800100" lvl="1" indent="-342900">
              <a:buFont typeface="Arial" panose="020B0604020202020204" pitchFamily="34" charset="0"/>
              <a:buChar char="•"/>
            </a:pPr>
            <a:r>
              <a:rPr lang="en-US" sz="2400" b="1" dirty="0"/>
              <a:t>BNO055</a:t>
            </a:r>
            <a:r>
              <a:rPr lang="en-US" sz="2400" dirty="0"/>
              <a:t> → 9-axis absolute orientation sensor.</a:t>
            </a:r>
          </a:p>
          <a:p>
            <a:pPr marL="800100" lvl="1" indent="-342900">
              <a:buFont typeface="Arial" panose="020B0604020202020204" pitchFamily="34" charset="0"/>
              <a:buChar char="•"/>
            </a:pPr>
            <a:r>
              <a:rPr lang="en-US" sz="2400" b="1" dirty="0"/>
              <a:t>PIR modules (HC-SR501)</a:t>
            </a:r>
            <a:r>
              <a:rPr lang="en-US" sz="2400" dirty="0"/>
              <a:t> → Motion detection.</a:t>
            </a:r>
          </a:p>
          <a:p>
            <a:pPr marL="800100" lvl="1" indent="-342900">
              <a:buFont typeface="Arial" panose="020B0604020202020204" pitchFamily="34" charset="0"/>
              <a:buChar char="•"/>
            </a:pPr>
            <a:r>
              <a:rPr lang="en-US" sz="2400" b="1" dirty="0"/>
              <a:t>Ultrasonic (HC-SR04)</a:t>
            </a:r>
            <a:r>
              <a:rPr lang="en-US" sz="2400" dirty="0"/>
              <a:t> → Distance + movement tracking.</a:t>
            </a:r>
          </a:p>
        </p:txBody>
      </p:sp>
    </p:spTree>
    <p:extLst>
      <p:ext uri="{BB962C8B-B14F-4D97-AF65-F5344CB8AC3E}">
        <p14:creationId xmlns:p14="http://schemas.microsoft.com/office/powerpoint/2010/main" val="14982548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5078" y="597777"/>
            <a:ext cx="11957486" cy="2677656"/>
          </a:xfrm>
          <a:prstGeom prst="rect">
            <a:avLst/>
          </a:prstGeom>
        </p:spPr>
        <p:txBody>
          <a:bodyPr wrap="square">
            <a:spAutoFit/>
          </a:bodyPr>
          <a:lstStyle/>
          <a:p>
            <a:r>
              <a:rPr lang="en-US" sz="2400" b="1" dirty="0"/>
              <a:t>Applications</a:t>
            </a:r>
          </a:p>
          <a:p>
            <a:endParaRPr lang="en-US" sz="2400" dirty="0"/>
          </a:p>
          <a:p>
            <a:pPr marL="800100" lvl="1" indent="-342900">
              <a:buFont typeface="Arial" panose="020B0604020202020204" pitchFamily="34" charset="0"/>
              <a:buChar char="•"/>
            </a:pPr>
            <a:r>
              <a:rPr lang="en-US" sz="2400" dirty="0"/>
              <a:t>Robotics, automation, and precision manufacturing</a:t>
            </a:r>
          </a:p>
          <a:p>
            <a:pPr marL="800100" lvl="1" indent="-342900">
              <a:buFont typeface="Arial" panose="020B0604020202020204" pitchFamily="34" charset="0"/>
              <a:buChar char="•"/>
            </a:pPr>
            <a:r>
              <a:rPr lang="en-US" sz="2400" dirty="0"/>
              <a:t>Vehicle and drone navigation (steering, stability, safety)</a:t>
            </a:r>
          </a:p>
          <a:p>
            <a:pPr marL="800100" lvl="1" indent="-342900">
              <a:buFont typeface="Arial" panose="020B0604020202020204" pitchFamily="34" charset="0"/>
              <a:buChar char="•"/>
            </a:pPr>
            <a:r>
              <a:rPr lang="en-US" sz="2400" dirty="0"/>
              <a:t>Process control and level/distance measurement</a:t>
            </a:r>
          </a:p>
          <a:p>
            <a:pPr marL="800100" lvl="1" indent="-342900">
              <a:buFont typeface="Arial" panose="020B0604020202020204" pitchFamily="34" charset="0"/>
              <a:buChar char="•"/>
            </a:pPr>
            <a:r>
              <a:rPr lang="en-US" sz="2400" dirty="0"/>
              <a:t>Smart devices (cell phones, gaming, wearables)</a:t>
            </a:r>
          </a:p>
          <a:p>
            <a:pPr marL="800100" lvl="1" indent="-342900">
              <a:buFont typeface="Arial" panose="020B0604020202020204" pitchFamily="34" charset="0"/>
              <a:buChar char="•"/>
            </a:pPr>
            <a:r>
              <a:rPr lang="en-US" sz="2400" dirty="0"/>
              <a:t>Medical diagnostics and patient monitoring</a:t>
            </a:r>
            <a:endParaRPr lang="en-US" sz="2400" b="0" i="0" dirty="0">
              <a:effectLst/>
            </a:endParaRPr>
          </a:p>
        </p:txBody>
      </p:sp>
    </p:spTree>
    <p:extLst>
      <p:ext uri="{BB962C8B-B14F-4D97-AF65-F5344CB8AC3E}">
        <p14:creationId xmlns:p14="http://schemas.microsoft.com/office/powerpoint/2010/main" val="42419771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2843" y="574179"/>
            <a:ext cx="11904670" cy="3046988"/>
          </a:xfrm>
          <a:prstGeom prst="rect">
            <a:avLst/>
          </a:prstGeom>
        </p:spPr>
        <p:txBody>
          <a:bodyPr wrap="square">
            <a:spAutoFit/>
          </a:bodyPr>
          <a:lstStyle/>
          <a:p>
            <a:r>
              <a:rPr lang="en-US" sz="2400" b="1" dirty="0"/>
              <a:t>Chemical and Gas Sensors</a:t>
            </a:r>
          </a:p>
          <a:p>
            <a:endParaRPr lang="en-US" sz="2400" b="1" dirty="0"/>
          </a:p>
          <a:p>
            <a:pPr marL="800100" lvl="1" indent="-342900">
              <a:buFont typeface="Wingdings" panose="05000000000000000000" pitchFamily="2" charset="2"/>
              <a:buChar char="§"/>
            </a:pPr>
            <a:r>
              <a:rPr lang="en-US" sz="2400" dirty="0"/>
              <a:t>Chemical and gas sensors are devices that detect and measure the presence and concentration of gases or chemical substances in the environment by converting chemical interactions into electrical signals. </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They are vital in </a:t>
            </a:r>
            <a:r>
              <a:rPr lang="en-US" sz="2400" b="1" dirty="0"/>
              <a:t>safety, environmental monitoring, industrial automation, healthcare, and </a:t>
            </a:r>
            <a:r>
              <a:rPr lang="en-US" sz="2400" b="1" dirty="0" err="1"/>
              <a:t>IoT</a:t>
            </a:r>
            <a:r>
              <a:rPr lang="en-US" sz="2400" b="1" dirty="0"/>
              <a:t> applications</a:t>
            </a:r>
            <a:r>
              <a:rPr lang="en-US" sz="2400" dirty="0"/>
              <a:t>.</a:t>
            </a:r>
          </a:p>
        </p:txBody>
      </p:sp>
    </p:spTree>
    <p:extLst>
      <p:ext uri="{BB962C8B-B14F-4D97-AF65-F5344CB8AC3E}">
        <p14:creationId xmlns:p14="http://schemas.microsoft.com/office/powerpoint/2010/main" val="41944833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5" name="Picture 4"/>
          <p:cNvPicPr>
            <a:picLocks noChangeAspect="1"/>
          </p:cNvPicPr>
          <p:nvPr/>
        </p:nvPicPr>
        <p:blipFill>
          <a:blip r:embed="rId3"/>
          <a:stretch>
            <a:fillRect/>
          </a:stretch>
        </p:blipFill>
        <p:spPr>
          <a:xfrm>
            <a:off x="7302111" y="615180"/>
            <a:ext cx="3332487" cy="2471779"/>
          </a:xfrm>
          <a:prstGeom prst="rect">
            <a:avLst/>
          </a:prstGeom>
        </p:spPr>
      </p:pic>
      <p:pic>
        <p:nvPicPr>
          <p:cNvPr id="6" name="Picture 5"/>
          <p:cNvPicPr>
            <a:picLocks noChangeAspect="1"/>
          </p:cNvPicPr>
          <p:nvPr/>
        </p:nvPicPr>
        <p:blipFill>
          <a:blip r:embed="rId4"/>
          <a:stretch>
            <a:fillRect/>
          </a:stretch>
        </p:blipFill>
        <p:spPr>
          <a:xfrm>
            <a:off x="1694718" y="3546891"/>
            <a:ext cx="3216969" cy="2532277"/>
          </a:xfrm>
          <a:prstGeom prst="rect">
            <a:avLst/>
          </a:prstGeom>
        </p:spPr>
      </p:pic>
      <p:pic>
        <p:nvPicPr>
          <p:cNvPr id="7" name="Picture 6"/>
          <p:cNvPicPr>
            <a:picLocks noChangeAspect="1"/>
          </p:cNvPicPr>
          <p:nvPr/>
        </p:nvPicPr>
        <p:blipFill>
          <a:blip r:embed="rId5"/>
          <a:stretch>
            <a:fillRect/>
          </a:stretch>
        </p:blipFill>
        <p:spPr>
          <a:xfrm>
            <a:off x="1768387" y="581489"/>
            <a:ext cx="3143300" cy="2306195"/>
          </a:xfrm>
          <a:prstGeom prst="rect">
            <a:avLst/>
          </a:prstGeom>
        </p:spPr>
      </p:pic>
      <p:pic>
        <p:nvPicPr>
          <p:cNvPr id="9" name="Picture 8"/>
          <p:cNvPicPr>
            <a:picLocks noChangeAspect="1"/>
          </p:cNvPicPr>
          <p:nvPr/>
        </p:nvPicPr>
        <p:blipFill>
          <a:blip r:embed="rId6"/>
          <a:stretch>
            <a:fillRect/>
          </a:stretch>
        </p:blipFill>
        <p:spPr>
          <a:xfrm>
            <a:off x="7224920" y="3689978"/>
            <a:ext cx="3293267" cy="2389190"/>
          </a:xfrm>
          <a:prstGeom prst="rect">
            <a:avLst/>
          </a:prstGeom>
        </p:spPr>
      </p:pic>
      <p:sp>
        <p:nvSpPr>
          <p:cNvPr id="10" name="Rectangle 9"/>
          <p:cNvSpPr/>
          <p:nvPr/>
        </p:nvSpPr>
        <p:spPr>
          <a:xfrm>
            <a:off x="2889432" y="2950895"/>
            <a:ext cx="901209" cy="400110"/>
          </a:xfrm>
          <a:prstGeom prst="rect">
            <a:avLst/>
          </a:prstGeom>
        </p:spPr>
        <p:txBody>
          <a:bodyPr wrap="none">
            <a:spAutoFit/>
          </a:bodyPr>
          <a:lstStyle/>
          <a:p>
            <a:r>
              <a:rPr lang="en-US" sz="2000" b="1" dirty="0"/>
              <a:t>MQ - 2</a:t>
            </a:r>
          </a:p>
        </p:txBody>
      </p:sp>
      <p:sp>
        <p:nvSpPr>
          <p:cNvPr id="15" name="Rectangle 14"/>
          <p:cNvSpPr/>
          <p:nvPr/>
        </p:nvSpPr>
        <p:spPr>
          <a:xfrm>
            <a:off x="2852597" y="6074999"/>
            <a:ext cx="901209" cy="400110"/>
          </a:xfrm>
          <a:prstGeom prst="rect">
            <a:avLst/>
          </a:prstGeom>
        </p:spPr>
        <p:txBody>
          <a:bodyPr wrap="none">
            <a:spAutoFit/>
          </a:bodyPr>
          <a:lstStyle/>
          <a:p>
            <a:r>
              <a:rPr lang="en-US" sz="2000" b="1" dirty="0"/>
              <a:t>MQ - 3</a:t>
            </a:r>
          </a:p>
        </p:txBody>
      </p:sp>
      <p:sp>
        <p:nvSpPr>
          <p:cNvPr id="17" name="Rectangle 16"/>
          <p:cNvSpPr/>
          <p:nvPr/>
        </p:nvSpPr>
        <p:spPr>
          <a:xfrm>
            <a:off x="8416943" y="3086959"/>
            <a:ext cx="909223" cy="400110"/>
          </a:xfrm>
          <a:prstGeom prst="rect">
            <a:avLst/>
          </a:prstGeom>
        </p:spPr>
        <p:txBody>
          <a:bodyPr wrap="none">
            <a:spAutoFit/>
          </a:bodyPr>
          <a:lstStyle/>
          <a:p>
            <a:r>
              <a:rPr lang="en-US" sz="2000" b="1" dirty="0"/>
              <a:t>MQ - 7</a:t>
            </a:r>
          </a:p>
        </p:txBody>
      </p:sp>
      <p:sp>
        <p:nvSpPr>
          <p:cNvPr id="18" name="Rectangle 17"/>
          <p:cNvSpPr/>
          <p:nvPr/>
        </p:nvSpPr>
        <p:spPr>
          <a:xfrm>
            <a:off x="8416943" y="6057042"/>
            <a:ext cx="1168910" cy="400110"/>
          </a:xfrm>
          <a:prstGeom prst="rect">
            <a:avLst/>
          </a:prstGeom>
        </p:spPr>
        <p:txBody>
          <a:bodyPr wrap="none">
            <a:spAutoFit/>
          </a:bodyPr>
          <a:lstStyle/>
          <a:p>
            <a:r>
              <a:rPr lang="en-US" sz="2000" b="1" dirty="0"/>
              <a:t>MQ - 135</a:t>
            </a:r>
          </a:p>
        </p:txBody>
      </p:sp>
    </p:spTree>
    <p:extLst>
      <p:ext uri="{BB962C8B-B14F-4D97-AF65-F5344CB8AC3E}">
        <p14:creationId xmlns:p14="http://schemas.microsoft.com/office/powerpoint/2010/main" val="10799361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1173990" y="760641"/>
            <a:ext cx="2762636" cy="2372056"/>
          </a:xfrm>
          <a:prstGeom prst="rect">
            <a:avLst/>
          </a:prstGeom>
        </p:spPr>
      </p:pic>
      <p:sp>
        <p:nvSpPr>
          <p:cNvPr id="9" name="Rectangle 8"/>
          <p:cNvSpPr/>
          <p:nvPr/>
        </p:nvSpPr>
        <p:spPr>
          <a:xfrm>
            <a:off x="2071040" y="3249600"/>
            <a:ext cx="968535" cy="400110"/>
          </a:xfrm>
          <a:prstGeom prst="rect">
            <a:avLst/>
          </a:prstGeom>
        </p:spPr>
        <p:txBody>
          <a:bodyPr wrap="none">
            <a:spAutoFit/>
          </a:bodyPr>
          <a:lstStyle/>
          <a:p>
            <a:r>
              <a:rPr lang="en-US" sz="2000" b="1" dirty="0"/>
              <a:t>CCS811</a:t>
            </a:r>
          </a:p>
        </p:txBody>
      </p:sp>
      <p:pic>
        <p:nvPicPr>
          <p:cNvPr id="10" name="Picture 9"/>
          <p:cNvPicPr>
            <a:picLocks noChangeAspect="1"/>
          </p:cNvPicPr>
          <p:nvPr/>
        </p:nvPicPr>
        <p:blipFill>
          <a:blip r:embed="rId4"/>
          <a:stretch>
            <a:fillRect/>
          </a:stretch>
        </p:blipFill>
        <p:spPr>
          <a:xfrm>
            <a:off x="1173991" y="3693284"/>
            <a:ext cx="2762636" cy="2280565"/>
          </a:xfrm>
          <a:prstGeom prst="rect">
            <a:avLst/>
          </a:prstGeom>
        </p:spPr>
      </p:pic>
      <p:pic>
        <p:nvPicPr>
          <p:cNvPr id="13" name="Picture 12"/>
          <p:cNvPicPr>
            <a:picLocks noChangeAspect="1"/>
          </p:cNvPicPr>
          <p:nvPr/>
        </p:nvPicPr>
        <p:blipFill>
          <a:blip r:embed="rId5"/>
          <a:stretch>
            <a:fillRect/>
          </a:stretch>
        </p:blipFill>
        <p:spPr>
          <a:xfrm>
            <a:off x="4655033" y="1379681"/>
            <a:ext cx="1876281" cy="2614375"/>
          </a:xfrm>
          <a:prstGeom prst="rect">
            <a:avLst/>
          </a:prstGeom>
        </p:spPr>
      </p:pic>
      <p:sp>
        <p:nvSpPr>
          <p:cNvPr id="14" name="Rectangle 13"/>
          <p:cNvSpPr/>
          <p:nvPr/>
        </p:nvSpPr>
        <p:spPr>
          <a:xfrm>
            <a:off x="1795324" y="6017428"/>
            <a:ext cx="1244251" cy="400110"/>
          </a:xfrm>
          <a:prstGeom prst="rect">
            <a:avLst/>
          </a:prstGeom>
        </p:spPr>
        <p:txBody>
          <a:bodyPr wrap="none">
            <a:spAutoFit/>
          </a:bodyPr>
          <a:lstStyle/>
          <a:p>
            <a:r>
              <a:rPr lang="en-US" sz="2000" b="1" dirty="0"/>
              <a:t>MCS 6814</a:t>
            </a:r>
          </a:p>
        </p:txBody>
      </p:sp>
      <p:sp>
        <p:nvSpPr>
          <p:cNvPr id="15" name="Rectangle 14"/>
          <p:cNvSpPr/>
          <p:nvPr/>
        </p:nvSpPr>
        <p:spPr>
          <a:xfrm>
            <a:off x="5231661" y="4522997"/>
            <a:ext cx="864339" cy="400110"/>
          </a:xfrm>
          <a:prstGeom prst="rect">
            <a:avLst/>
          </a:prstGeom>
        </p:spPr>
        <p:txBody>
          <a:bodyPr wrap="none">
            <a:spAutoFit/>
          </a:bodyPr>
          <a:lstStyle/>
          <a:p>
            <a:r>
              <a:rPr lang="en-US" sz="2000" b="1" dirty="0"/>
              <a:t>SCD30</a:t>
            </a:r>
          </a:p>
        </p:txBody>
      </p:sp>
      <p:pic>
        <p:nvPicPr>
          <p:cNvPr id="3" name="Picture 2"/>
          <p:cNvPicPr>
            <a:picLocks noChangeAspect="1"/>
          </p:cNvPicPr>
          <p:nvPr/>
        </p:nvPicPr>
        <p:blipFill>
          <a:blip r:embed="rId6"/>
          <a:stretch>
            <a:fillRect/>
          </a:stretch>
        </p:blipFill>
        <p:spPr>
          <a:xfrm>
            <a:off x="7058293" y="1928601"/>
            <a:ext cx="4193385" cy="2643656"/>
          </a:xfrm>
          <a:prstGeom prst="rect">
            <a:avLst/>
          </a:prstGeom>
        </p:spPr>
      </p:pic>
      <p:sp>
        <p:nvSpPr>
          <p:cNvPr id="17" name="Rectangle 16"/>
          <p:cNvSpPr/>
          <p:nvPr/>
        </p:nvSpPr>
        <p:spPr>
          <a:xfrm>
            <a:off x="8639459" y="4692125"/>
            <a:ext cx="1031051" cy="400110"/>
          </a:xfrm>
          <a:prstGeom prst="rect">
            <a:avLst/>
          </a:prstGeom>
        </p:spPr>
        <p:txBody>
          <a:bodyPr wrap="none">
            <a:spAutoFit/>
          </a:bodyPr>
          <a:lstStyle/>
          <a:p>
            <a:r>
              <a:rPr lang="en-US" sz="2000" b="1" dirty="0"/>
              <a:t>MH-Z19</a:t>
            </a:r>
          </a:p>
        </p:txBody>
      </p:sp>
    </p:spTree>
    <p:extLst>
      <p:ext uri="{BB962C8B-B14F-4D97-AF65-F5344CB8AC3E}">
        <p14:creationId xmlns:p14="http://schemas.microsoft.com/office/powerpoint/2010/main" val="1187405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2970310" y="680441"/>
            <a:ext cx="5848014" cy="5639156"/>
          </a:xfrm>
          <a:prstGeom prst="rect">
            <a:avLst/>
          </a:prstGeom>
        </p:spPr>
      </p:pic>
      <p:sp>
        <p:nvSpPr>
          <p:cNvPr id="3" name="Rectangle 2"/>
          <p:cNvSpPr/>
          <p:nvPr/>
        </p:nvSpPr>
        <p:spPr>
          <a:xfrm>
            <a:off x="155164" y="574179"/>
            <a:ext cx="3148170" cy="461665"/>
          </a:xfrm>
          <a:prstGeom prst="rect">
            <a:avLst/>
          </a:prstGeom>
        </p:spPr>
        <p:txBody>
          <a:bodyPr wrap="none">
            <a:spAutoFit/>
          </a:bodyPr>
          <a:lstStyle/>
          <a:p>
            <a:r>
              <a:rPr lang="en-US" sz="2400" b="1" dirty="0"/>
              <a:t>Applications of Sensors</a:t>
            </a:r>
          </a:p>
        </p:txBody>
      </p:sp>
    </p:spTree>
    <p:extLst>
      <p:ext uri="{BB962C8B-B14F-4D97-AF65-F5344CB8AC3E}">
        <p14:creationId xmlns:p14="http://schemas.microsoft.com/office/powerpoint/2010/main" val="32899829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36567" y="585988"/>
            <a:ext cx="11928606"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Working Principle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Most chemical and gas sensors operate by using a sensing element that changes its physical or electrical properties when it interacts with the target substance. </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This change is then converted into a measurable electrical signal. </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a:ln>
                <a:noFill/>
              </a:ln>
              <a:solidFill>
                <a:schemeClr val="tx1"/>
              </a:solidFill>
              <a:effectLst/>
            </a:endParaRPr>
          </a:p>
          <a:p>
            <a:pPr eaLnBrk="0" fontAlgn="base" hangingPunct="0">
              <a:spcBef>
                <a:spcPct val="0"/>
              </a:spcBef>
              <a:spcAft>
                <a:spcPct val="0"/>
              </a:spcAft>
            </a:pPr>
            <a:r>
              <a:rPr kumimoji="0" lang="en-US" altLang="en-US" sz="2400" b="0" i="0" u="none" strike="noStrike" cap="none" normalizeH="0" baseline="0" dirty="0">
                <a:ln>
                  <a:noFill/>
                </a:ln>
                <a:solidFill>
                  <a:schemeClr val="tx1"/>
                </a:solidFill>
                <a:effectLst/>
              </a:rPr>
              <a:t>The specific mechanism varies depending on the sensor type:</a:t>
            </a:r>
          </a:p>
          <a:p>
            <a:pPr eaLnBrk="0" fontAlgn="base" hangingPunct="0">
              <a:spcBef>
                <a:spcPct val="0"/>
              </a:spcBef>
              <a:spcAft>
                <a:spcPct val="0"/>
              </a:spcAf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Change in Resistance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rPr>
              <a:t>Many sensors, like </a:t>
            </a:r>
            <a:r>
              <a:rPr kumimoji="0" lang="en-US" altLang="en-US" sz="2400" b="1" i="0" u="none" strike="noStrike" cap="none" normalizeH="0" baseline="0" dirty="0">
                <a:ln>
                  <a:noFill/>
                </a:ln>
                <a:solidFill>
                  <a:schemeClr val="tx1"/>
                </a:solidFill>
                <a:effectLst/>
              </a:rPr>
              <a:t>metal oxide semiconductor (MOS)</a:t>
            </a:r>
            <a:r>
              <a:rPr kumimoji="0" lang="en-US" altLang="en-US" sz="2400" b="0" i="0" u="none" strike="noStrike" cap="none" normalizeH="0" baseline="0" dirty="0">
                <a:ln>
                  <a:noFill/>
                </a:ln>
                <a:solidFill>
                  <a:schemeClr val="tx1"/>
                </a:solidFill>
                <a:effectLst/>
              </a:rPr>
              <a:t> sensors, have a sensing layer whose electrical resistance changes when gas molecules adsorb onto its surface.</a:t>
            </a:r>
          </a:p>
          <a:p>
            <a:pPr marL="0" marR="0" lvl="0" indent="0" algn="l" defTabSz="914400" rtl="0" eaLnBrk="0" fontAlgn="base" latinLnBrk="0" hangingPunct="0">
              <a:lnSpc>
                <a:spcPct val="100000"/>
              </a:lnSpc>
              <a:spcBef>
                <a:spcPct val="0"/>
              </a:spcBef>
              <a:spcAft>
                <a:spcPct val="0"/>
              </a:spcAft>
              <a:buClrTx/>
              <a:buSzTx/>
              <a:tabLst/>
            </a:pPr>
            <a:endParaRPr lang="en-US" altLang="en-US" sz="24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510836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31697" y="570455"/>
            <a:ext cx="11928606"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400" b="1" dirty="0"/>
              <a:t>Electrochemical Reaction</a:t>
            </a:r>
          </a:p>
          <a:p>
            <a:pPr lvl="0" eaLnBrk="0" fontAlgn="base" hangingPunct="0">
              <a:spcBef>
                <a:spcPct val="0"/>
              </a:spcBef>
              <a:spcAft>
                <a:spcPct val="0"/>
              </a:spcAft>
            </a:pPr>
            <a:endParaRPr lang="en-US" altLang="en-US" sz="2400" b="1" dirty="0"/>
          </a:p>
          <a:p>
            <a:pPr marL="800100" lvl="1" indent="-342900" eaLnBrk="0" fontAlgn="base" hangingPunct="0">
              <a:spcBef>
                <a:spcPct val="0"/>
              </a:spcBef>
              <a:spcAft>
                <a:spcPct val="0"/>
              </a:spcAft>
              <a:buFont typeface="Arial" panose="020B0604020202020204" pitchFamily="34" charset="0"/>
              <a:buChar char="•"/>
            </a:pPr>
            <a:r>
              <a:rPr lang="en-US" altLang="en-US" sz="2400" dirty="0"/>
              <a:t>In </a:t>
            </a:r>
            <a:r>
              <a:rPr lang="en-US" altLang="en-US" sz="2400" b="1" dirty="0"/>
              <a:t>electrochemical sensors</a:t>
            </a:r>
            <a:r>
              <a:rPr lang="en-US" altLang="en-US" sz="2400" dirty="0"/>
              <a:t>, the target gas undergoes an oxidation or reduction reaction at an electrode, generating an electrical current proportional to the gas concentration.</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b="1" dirty="0"/>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Absorption of Light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a:ln>
                  <a:noFill/>
                </a:ln>
                <a:solidFill>
                  <a:schemeClr val="tx1"/>
                </a:solidFill>
                <a:effectLst/>
              </a:rPr>
              <a:t>Infrared (IR)</a:t>
            </a:r>
            <a:r>
              <a:rPr kumimoji="0" lang="en-US" altLang="en-US" sz="2400" b="0" i="0" u="none" strike="noStrike" cap="none" normalizeH="0" baseline="0" dirty="0">
                <a:ln>
                  <a:noFill/>
                </a:ln>
                <a:solidFill>
                  <a:schemeClr val="tx1"/>
                </a:solidFill>
                <a:effectLst/>
              </a:rPr>
              <a:t> gas sensors work by shining an IR light beam through a gas sample. </a:t>
            </a: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The sensor measures how much of the light is absorbed, as each gas absorbs specific wavelengths of infrared light.</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Catalytic Reaction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a:ln>
                  <a:noFill/>
                </a:ln>
                <a:solidFill>
                  <a:schemeClr val="tx1"/>
                </a:solidFill>
                <a:effectLst/>
              </a:rPr>
              <a:t>Catalytic bead</a:t>
            </a:r>
            <a:r>
              <a:rPr kumimoji="0" lang="en-US" altLang="en-US" sz="2400" b="0" i="0" u="none" strike="noStrike" cap="none" normalizeH="0" baseline="0" dirty="0">
                <a:ln>
                  <a:noFill/>
                </a:ln>
                <a:solidFill>
                  <a:schemeClr val="tx1"/>
                </a:solidFill>
                <a:effectLst/>
              </a:rPr>
              <a:t> sensors detect combustible gases. They contain a heated element with a catalyst that causes the gas to burn. </a:t>
            </a: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The heat from this reaction changes the element's resistance, which is then measured.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63433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5" name="Rectangle 3"/>
          <p:cNvSpPr>
            <a:spLocks noChangeArrowheads="1"/>
          </p:cNvSpPr>
          <p:nvPr/>
        </p:nvSpPr>
        <p:spPr bwMode="auto">
          <a:xfrm>
            <a:off x="146087" y="583134"/>
            <a:ext cx="11899826"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Common Types of Sensors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Gas Sensors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rPr>
              <a:t>Gas sensors are designed to detect a specific type or a narrow range of gases.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Semiconductor (MOS) Sensors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These are a very common and inexpensive type used for detecting gases like carbon monoxide (CO), methane, and volatile organic compounds (VOCs). </a:t>
            </a:r>
          </a:p>
          <a:p>
            <a:pPr marL="800100" lvl="1" indent="-34290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a:ln>
                  <a:noFill/>
                </a:ln>
                <a:solidFill>
                  <a:schemeClr val="tx1"/>
                </a:solidFill>
                <a:effectLst/>
              </a:rPr>
              <a:t>Electrochemical Sensors:</a:t>
            </a:r>
            <a:r>
              <a:rPr kumimoji="0" lang="en-US" altLang="en-US" sz="2400" b="0" i="0" u="none" strike="noStrike" cap="none" normalizeH="0" baseline="0" dirty="0">
                <a:ln>
                  <a:noFill/>
                </a:ln>
                <a:solidFill>
                  <a:schemeClr val="tx1"/>
                </a:solidFill>
                <a:effectLst/>
              </a:rPr>
              <a:t> Known for their high accuracy and low power consumption, these are often used to detect toxic gases like carbon monoxide and hydrogen sulfide (H2​S) at low concentrations.</a:t>
            </a:r>
          </a:p>
          <a:p>
            <a:pPr marL="800100" lvl="1" indent="-342900" eaLnBrk="0" fontAlgn="base" hangingPunct="0">
              <a:spcBef>
                <a:spcPct val="0"/>
              </a:spcBef>
              <a:spcAft>
                <a:spcPct val="0"/>
              </a:spcAft>
              <a:buFont typeface="Arial" panose="020B0604020202020204" pitchFamily="34" charset="0"/>
              <a:buChar char="•"/>
            </a:pPr>
            <a:r>
              <a:rPr lang="en-US" altLang="en-US" sz="2400" b="1" dirty="0"/>
              <a:t>Examples:</a:t>
            </a:r>
            <a:r>
              <a:rPr lang="en-US" altLang="en-US" sz="2400" dirty="0"/>
              <a:t> MQ-series (MQ-2, MQ-3, MQ-7, MQ-135).</a:t>
            </a:r>
          </a:p>
          <a:p>
            <a:pPr marL="800100" lvl="1" indent="-342900" eaLnBrk="0" fontAlgn="base" hangingPunct="0">
              <a:spcBef>
                <a:spcPct val="0"/>
              </a:spcBef>
              <a:spcAft>
                <a:spcPct val="0"/>
              </a:spcAft>
              <a:buFont typeface="Arial" panose="020B0604020202020204" pitchFamily="34" charset="0"/>
              <a:buChar char="•"/>
            </a:pPr>
            <a:r>
              <a:rPr lang="en-US" altLang="en-US" sz="2400" b="1" dirty="0"/>
              <a:t>Applications:</a:t>
            </a:r>
            <a:r>
              <a:rPr lang="en-US" altLang="en-US" sz="2400" dirty="0"/>
              <a:t> LPG, methane, alcohol, smoke, air quality monitoring.</a:t>
            </a: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416095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37786" y="623936"/>
            <a:ext cx="11912251" cy="5262979"/>
          </a:xfrm>
          <a:prstGeom prst="rect">
            <a:avLst/>
          </a:prstGeom>
        </p:spPr>
        <p:txBody>
          <a:bodyPr wrap="square">
            <a:spAutoFit/>
          </a:bodyPr>
          <a:lstStyle/>
          <a:p>
            <a:pPr lvl="0" eaLnBrk="0" fontAlgn="base" hangingPunct="0">
              <a:spcBef>
                <a:spcPct val="0"/>
              </a:spcBef>
              <a:spcAft>
                <a:spcPct val="0"/>
              </a:spcAft>
            </a:pPr>
            <a:r>
              <a:rPr lang="en-US" altLang="en-US" sz="2400" b="1" dirty="0"/>
              <a:t>Catalytic Sensors</a:t>
            </a:r>
            <a:r>
              <a:rPr lang="en-US" altLang="en-US" sz="2400" dirty="0"/>
              <a:t> </a:t>
            </a:r>
          </a:p>
          <a:p>
            <a:pPr lvl="0" eaLnBrk="0" fontAlgn="base" hangingPunct="0">
              <a:spcBef>
                <a:spcPct val="0"/>
              </a:spcBef>
              <a:spcAft>
                <a:spcPct val="0"/>
              </a:spcAft>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Primarily used to detect flammable gases like propane and methane by measuring the heat generated when the gas burns on a catalytic bead.</a:t>
            </a:r>
          </a:p>
          <a:p>
            <a:pPr marL="800100" lvl="1" indent="-342900" eaLnBrk="0" fontAlgn="base" hangingPunct="0">
              <a:spcBef>
                <a:spcPct val="0"/>
              </a:spcBef>
              <a:spcAft>
                <a:spcPct val="0"/>
              </a:spcAft>
              <a:buFont typeface="Arial" panose="020B0604020202020204" pitchFamily="34" charset="0"/>
              <a:buChar char="•"/>
            </a:pPr>
            <a:endParaRPr lang="en-US" altLang="en-US" sz="2400" dirty="0"/>
          </a:p>
          <a:p>
            <a:pPr lvl="0" eaLnBrk="0" fontAlgn="base" hangingPunct="0">
              <a:spcBef>
                <a:spcPct val="0"/>
              </a:spcBef>
              <a:spcAft>
                <a:spcPct val="0"/>
              </a:spcAft>
            </a:pPr>
            <a:r>
              <a:rPr lang="en-US" altLang="en-US" sz="2400" b="1" dirty="0"/>
              <a:t>Infrared (IR) Sensors</a:t>
            </a:r>
            <a:r>
              <a:rPr lang="en-US" altLang="en-US" sz="2400" dirty="0"/>
              <a:t> </a:t>
            </a:r>
          </a:p>
          <a:p>
            <a:pPr lvl="0" eaLnBrk="0" fontAlgn="base" hangingPunct="0">
              <a:spcBef>
                <a:spcPct val="0"/>
              </a:spcBef>
              <a:spcAft>
                <a:spcPct val="0"/>
              </a:spcAft>
            </a:pPr>
            <a:endParaRPr lang="en-US" altLang="en-US" sz="2400" dirty="0"/>
          </a:p>
          <a:p>
            <a:pPr marL="800100" lvl="1" indent="-342900" eaLnBrk="0" fontAlgn="base" hangingPunct="0">
              <a:spcBef>
                <a:spcPct val="0"/>
              </a:spcBef>
              <a:spcAft>
                <a:spcPct val="0"/>
              </a:spcAft>
              <a:buFont typeface="Arial" panose="020B0604020202020204" pitchFamily="34" charset="0"/>
              <a:buChar char="•"/>
            </a:pPr>
            <a:r>
              <a:rPr lang="en-US" altLang="en-US" sz="2400" dirty="0"/>
              <a:t>These are highly selective, long-lasting, and immune to "poisoning" from other chemicals. </a:t>
            </a:r>
          </a:p>
          <a:p>
            <a:pPr marL="800100" lvl="1" indent="-342900" eaLnBrk="0" fontAlgn="base" hangingPunct="0">
              <a:spcBef>
                <a:spcPct val="0"/>
              </a:spcBef>
              <a:spcAft>
                <a:spcPct val="0"/>
              </a:spcAft>
              <a:buFont typeface="Arial" panose="020B0604020202020204" pitchFamily="34" charset="0"/>
              <a:buChar char="•"/>
            </a:pPr>
            <a:r>
              <a:rPr lang="en-US" altLang="en-US" sz="2400" dirty="0"/>
              <a:t>They are ideal for detecting gases that absorb IR light, such as carbon dioxide (CO2​) and hydrocarbons.</a:t>
            </a:r>
          </a:p>
          <a:p>
            <a:pPr marL="800100" lvl="1" indent="-342900" eaLnBrk="0" fontAlgn="base" hangingPunct="0">
              <a:spcBef>
                <a:spcPct val="0"/>
              </a:spcBef>
              <a:spcAft>
                <a:spcPct val="0"/>
              </a:spcAft>
              <a:buFont typeface="Arial" panose="020B0604020202020204" pitchFamily="34" charset="0"/>
              <a:buChar char="•"/>
            </a:pPr>
            <a:r>
              <a:rPr lang="en-US" sz="2400" dirty="0"/>
              <a:t>Non-dispersive infrared (NDIR) sensors use light absorption differences to quantify gas concentration.</a:t>
            </a:r>
          </a:p>
          <a:p>
            <a:pPr marL="800100" lvl="1" indent="-342900" eaLnBrk="0" fontAlgn="base" hangingPunct="0">
              <a:spcBef>
                <a:spcPct val="0"/>
              </a:spcBef>
              <a:spcAft>
                <a:spcPct val="0"/>
              </a:spcAft>
              <a:buFont typeface="Arial" panose="020B0604020202020204" pitchFamily="34" charset="0"/>
              <a:buChar char="•"/>
            </a:pPr>
            <a:r>
              <a:rPr lang="en-US" sz="2400" b="1" dirty="0"/>
              <a:t>Applications:</a:t>
            </a:r>
            <a:r>
              <a:rPr lang="en-US" sz="2400" dirty="0"/>
              <a:t> CO₂ monitoring in HVAC, greenhouses, industrial safety.</a:t>
            </a:r>
            <a:endParaRPr lang="en-US" altLang="en-US" sz="2400" dirty="0"/>
          </a:p>
        </p:txBody>
      </p:sp>
    </p:spTree>
    <p:extLst>
      <p:ext uri="{BB962C8B-B14F-4D97-AF65-F5344CB8AC3E}">
        <p14:creationId xmlns:p14="http://schemas.microsoft.com/office/powerpoint/2010/main" val="7416498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2656" y="611410"/>
            <a:ext cx="11894856" cy="6001643"/>
          </a:xfrm>
          <a:prstGeom prst="rect">
            <a:avLst/>
          </a:prstGeom>
        </p:spPr>
        <p:txBody>
          <a:bodyPr wrap="square">
            <a:spAutoFit/>
          </a:bodyPr>
          <a:lstStyle/>
          <a:p>
            <a:r>
              <a:rPr lang="en-US" sz="2400" b="1" dirty="0"/>
              <a:t>Chemical Sensors</a:t>
            </a:r>
          </a:p>
          <a:p>
            <a:endParaRPr lang="en-US" sz="2400" b="1" dirty="0"/>
          </a:p>
          <a:p>
            <a:r>
              <a:rPr lang="en-US" sz="2400" dirty="0"/>
              <a:t>	Chemical sensors are a broader category that can include gas sensors but also devices for detecting liquid or solid chemicals.</a:t>
            </a:r>
          </a:p>
          <a:p>
            <a:endParaRPr lang="en-US" sz="2400" dirty="0"/>
          </a:p>
          <a:p>
            <a:r>
              <a:rPr lang="en-US" sz="2400" b="1" dirty="0"/>
              <a:t>Biosensors</a:t>
            </a:r>
          </a:p>
          <a:p>
            <a:endParaRPr lang="en-US" sz="2400" b="1" dirty="0"/>
          </a:p>
          <a:p>
            <a:pPr marL="800100" lvl="1" indent="-342900">
              <a:buFont typeface="Arial" panose="020B0604020202020204" pitchFamily="34" charset="0"/>
              <a:buChar char="•"/>
            </a:pPr>
            <a:r>
              <a:rPr lang="en-US" sz="2400" dirty="0"/>
              <a:t>These are highly specific sensors that use a biological component, like an enzyme or antibody, to detect a specific chemical or biological substance. </a:t>
            </a:r>
          </a:p>
          <a:p>
            <a:pPr marL="800100" lvl="1" indent="-342900">
              <a:buFont typeface="Arial" panose="020B0604020202020204" pitchFamily="34" charset="0"/>
              <a:buChar char="•"/>
            </a:pPr>
            <a:r>
              <a:rPr lang="en-US" sz="2400" dirty="0"/>
              <a:t>They are widely used in medical diagnostics to measure blood glucose, for example.</a:t>
            </a:r>
          </a:p>
          <a:p>
            <a:pPr marL="800100" lvl="1" indent="-342900">
              <a:buFont typeface="Arial" panose="020B0604020202020204" pitchFamily="34" charset="0"/>
              <a:buChar char="•"/>
            </a:pPr>
            <a:endParaRPr lang="en-US" sz="2400" dirty="0"/>
          </a:p>
          <a:p>
            <a:r>
              <a:rPr lang="en-US" sz="2400" b="1" dirty="0"/>
              <a:t>Optical Sensors</a:t>
            </a:r>
          </a:p>
          <a:p>
            <a:endParaRPr lang="en-US" sz="2400" b="1" dirty="0"/>
          </a:p>
          <a:p>
            <a:pPr marL="800100" lvl="1" indent="-342900">
              <a:buFont typeface="Arial" panose="020B0604020202020204" pitchFamily="34" charset="0"/>
              <a:buChar char="•"/>
            </a:pPr>
            <a:r>
              <a:rPr lang="en-US" sz="2400" dirty="0"/>
              <a:t>These use light to analyze chemical properties. An example is a </a:t>
            </a:r>
            <a:r>
              <a:rPr lang="en-US" sz="2400" b="1" dirty="0"/>
              <a:t>colorimetric sensor</a:t>
            </a:r>
            <a:r>
              <a:rPr lang="en-US" sz="2400" dirty="0"/>
              <a:t>, which changes color in the presence of a specific chemical, and the color change is measured by a detector.</a:t>
            </a:r>
          </a:p>
        </p:txBody>
      </p:sp>
    </p:spTree>
    <p:extLst>
      <p:ext uri="{BB962C8B-B14F-4D97-AF65-F5344CB8AC3E}">
        <p14:creationId xmlns:p14="http://schemas.microsoft.com/office/powerpoint/2010/main" val="15573629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80026" y="586358"/>
            <a:ext cx="11957486" cy="4893647"/>
          </a:xfrm>
          <a:prstGeom prst="rect">
            <a:avLst/>
          </a:prstGeom>
        </p:spPr>
        <p:txBody>
          <a:bodyPr wrap="square">
            <a:spAutoFit/>
          </a:bodyPr>
          <a:lstStyle/>
          <a:p>
            <a:r>
              <a:rPr lang="en-US" sz="2400" b="1" dirty="0"/>
              <a:t>Potentiometric Sensors</a:t>
            </a:r>
          </a:p>
          <a:p>
            <a:endParaRPr lang="en-US" sz="2400" b="1" dirty="0"/>
          </a:p>
          <a:p>
            <a:pPr marL="800100" lvl="1" indent="-342900">
              <a:buFont typeface="Arial" panose="020B0604020202020204" pitchFamily="34" charset="0"/>
              <a:buChar char="•"/>
            </a:pPr>
            <a:r>
              <a:rPr lang="en-US" sz="2400" dirty="0"/>
              <a:t>These measure the electrical potential or voltage of a solution to determine the concentration of a specific ion. </a:t>
            </a:r>
          </a:p>
          <a:p>
            <a:pPr marL="800100" lvl="1" indent="-342900">
              <a:buFont typeface="Arial" panose="020B0604020202020204" pitchFamily="34" charset="0"/>
              <a:buChar char="•"/>
            </a:pPr>
            <a:r>
              <a:rPr lang="en-US" sz="2400" dirty="0"/>
              <a:t>A pH meter is a classic example of a potentiometric chemical sensor.</a:t>
            </a:r>
          </a:p>
          <a:p>
            <a:pPr marL="800100" lvl="1" indent="-342900">
              <a:buFont typeface="Arial" panose="020B0604020202020204" pitchFamily="34" charset="0"/>
              <a:buChar char="•"/>
            </a:pPr>
            <a:endParaRPr lang="en-US" sz="2400" dirty="0"/>
          </a:p>
          <a:p>
            <a:r>
              <a:rPr lang="en-US" sz="2400" b="1" dirty="0"/>
              <a:t>Electrochemical Sensors</a:t>
            </a:r>
          </a:p>
          <a:p>
            <a:endParaRPr lang="en-US" sz="2400" b="1" dirty="0"/>
          </a:p>
          <a:p>
            <a:pPr marL="800100" lvl="1" indent="-342900">
              <a:buFont typeface="Arial" panose="020B0604020202020204" pitchFamily="34" charset="0"/>
              <a:buChar char="•"/>
            </a:pPr>
            <a:r>
              <a:rPr lang="en-US" sz="2400" dirty="0"/>
              <a:t>Use electrodes and electrolytes where the target gas undergoes oxidation or reduction reactions. </a:t>
            </a:r>
          </a:p>
          <a:p>
            <a:pPr marL="800100" lvl="1" indent="-342900">
              <a:buFont typeface="Arial" panose="020B0604020202020204" pitchFamily="34" charset="0"/>
              <a:buChar char="•"/>
            </a:pPr>
            <a:r>
              <a:rPr lang="en-US" sz="2400" dirty="0"/>
              <a:t>The resulting flow of ions and electrons produces a current proportional to gas concentration. </a:t>
            </a:r>
          </a:p>
          <a:p>
            <a:pPr marL="800100" lvl="1" indent="-342900">
              <a:buFont typeface="Arial" panose="020B0604020202020204" pitchFamily="34" charset="0"/>
              <a:buChar char="•"/>
            </a:pPr>
            <a:r>
              <a:rPr lang="en-US" sz="2400" dirty="0"/>
              <a:t>Used for toxic gas detection such as CO, H2S, and oxygen levels.</a:t>
            </a:r>
          </a:p>
        </p:txBody>
      </p:sp>
    </p:spTree>
    <p:extLst>
      <p:ext uri="{BB962C8B-B14F-4D97-AF65-F5344CB8AC3E}">
        <p14:creationId xmlns:p14="http://schemas.microsoft.com/office/powerpoint/2010/main" val="39540183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92552" y="573832"/>
            <a:ext cx="11957486" cy="3416320"/>
          </a:xfrm>
          <a:prstGeom prst="rect">
            <a:avLst/>
          </a:prstGeom>
        </p:spPr>
        <p:txBody>
          <a:bodyPr wrap="square">
            <a:spAutoFit/>
          </a:bodyPr>
          <a:lstStyle/>
          <a:p>
            <a:r>
              <a:rPr lang="en-US" sz="2400" b="1" dirty="0"/>
              <a:t>Catalytic (</a:t>
            </a:r>
            <a:r>
              <a:rPr lang="en-US" sz="2400" b="1" dirty="0" err="1"/>
              <a:t>Pellistor</a:t>
            </a:r>
            <a:r>
              <a:rPr lang="en-US" sz="2400" b="1" dirty="0"/>
              <a:t>) Sensors</a:t>
            </a:r>
          </a:p>
          <a:p>
            <a:endParaRPr lang="en-US" sz="2400" dirty="0"/>
          </a:p>
          <a:p>
            <a:pPr marL="800100" lvl="1" indent="-342900">
              <a:buFont typeface="Arial" panose="020B0604020202020204" pitchFamily="34" charset="0"/>
              <a:buChar char="•"/>
            </a:pPr>
            <a:r>
              <a:rPr lang="en-US" sz="2400" dirty="0"/>
              <a:t>Work by oxidizing combustible gases on a catalyst, releasing heat that changes a sensor bead’s resistance. </a:t>
            </a:r>
          </a:p>
          <a:p>
            <a:pPr marL="800100" lvl="1" indent="-342900">
              <a:buFont typeface="Arial" panose="020B0604020202020204" pitchFamily="34" charset="0"/>
              <a:buChar char="•"/>
            </a:pPr>
            <a:r>
              <a:rPr lang="en-US" sz="2400" dirty="0"/>
              <a:t>Used for flammable gases detection in hazardous environments.</a:t>
            </a:r>
          </a:p>
          <a:p>
            <a:pPr marL="800100" lvl="1" indent="-342900" eaLnBrk="0" fontAlgn="base" hangingPunct="0">
              <a:spcBef>
                <a:spcPct val="0"/>
              </a:spcBef>
              <a:spcAft>
                <a:spcPct val="0"/>
              </a:spcAft>
              <a:buFont typeface="Arial" panose="020B0604020202020204" pitchFamily="34" charset="0"/>
              <a:buChar char="•"/>
            </a:pPr>
            <a:r>
              <a:rPr lang="en-US" altLang="en-US" sz="2400" dirty="0"/>
              <a:t>Detect combustible gases (LPG, methane, hydrogen) by oxidizing them on a heated catalyst → changes resistance.</a:t>
            </a:r>
          </a:p>
          <a:p>
            <a:pPr marL="800100" lvl="1" indent="-342900" eaLnBrk="0" fontAlgn="base" hangingPunct="0">
              <a:spcBef>
                <a:spcPct val="0"/>
              </a:spcBef>
              <a:spcAft>
                <a:spcPct val="0"/>
              </a:spcAft>
              <a:buFont typeface="Arial" panose="020B0604020202020204" pitchFamily="34" charset="0"/>
              <a:buChar char="•"/>
            </a:pPr>
            <a:r>
              <a:rPr lang="en-US" altLang="en-US" sz="2400" dirty="0"/>
              <a:t>Rugged, but require oxygen to operate.</a:t>
            </a:r>
          </a:p>
          <a:p>
            <a:pPr marL="800100" lvl="1" indent="-342900" eaLnBrk="0" fontAlgn="base" hangingPunct="0">
              <a:spcBef>
                <a:spcPct val="0"/>
              </a:spcBef>
              <a:spcAft>
                <a:spcPct val="0"/>
              </a:spcAft>
              <a:buFont typeface="Arial" panose="020B0604020202020204" pitchFamily="34" charset="0"/>
              <a:buChar char="•"/>
            </a:pPr>
            <a:r>
              <a:rPr lang="en-US" altLang="en-US" sz="2400" b="1" dirty="0"/>
              <a:t>Applications:</a:t>
            </a:r>
            <a:r>
              <a:rPr lang="en-US" altLang="en-US" sz="2400" dirty="0"/>
              <a:t> Gas leak detectors, mining safety.</a:t>
            </a:r>
            <a:endParaRPr lang="en-US" sz="2400" b="0" i="0" dirty="0">
              <a:effectLst/>
            </a:endParaRPr>
          </a:p>
        </p:txBody>
      </p:sp>
    </p:spTree>
    <p:extLst>
      <p:ext uri="{BB962C8B-B14F-4D97-AF65-F5344CB8AC3E}">
        <p14:creationId xmlns:p14="http://schemas.microsoft.com/office/powerpoint/2010/main" val="27400655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41962" y="583824"/>
            <a:ext cx="11870498" cy="3416320"/>
          </a:xfrm>
          <a:prstGeom prst="rect">
            <a:avLst/>
          </a:prstGeom>
        </p:spPr>
        <p:txBody>
          <a:bodyPr wrap="square">
            <a:spAutoFit/>
          </a:bodyPr>
          <a:lstStyle/>
          <a:p>
            <a:r>
              <a:rPr lang="en-US" sz="2400" b="1" dirty="0"/>
              <a:t>Common Chemical &amp; Gas Sensors in </a:t>
            </a:r>
            <a:r>
              <a:rPr lang="en-US" sz="2400" b="1" dirty="0" err="1"/>
              <a:t>IoT</a:t>
            </a:r>
            <a:r>
              <a:rPr lang="en-US" sz="2400" b="1" dirty="0"/>
              <a:t>/Embedded Systems</a:t>
            </a:r>
          </a:p>
          <a:p>
            <a:endParaRPr lang="en-US" sz="2400" b="1" dirty="0"/>
          </a:p>
          <a:p>
            <a:pPr marL="800100" lvl="1" indent="-342900">
              <a:buFont typeface="Arial" panose="020B0604020202020204" pitchFamily="34" charset="0"/>
              <a:buChar char="•"/>
            </a:pPr>
            <a:r>
              <a:rPr lang="en-US" sz="2400" b="1" dirty="0"/>
              <a:t>MQ-2</a:t>
            </a:r>
            <a:r>
              <a:rPr lang="en-US" sz="2400" dirty="0"/>
              <a:t> → LPG, methane, smoke.</a:t>
            </a:r>
          </a:p>
          <a:p>
            <a:pPr marL="800100" lvl="1" indent="-342900">
              <a:buFont typeface="Arial" panose="020B0604020202020204" pitchFamily="34" charset="0"/>
              <a:buChar char="•"/>
            </a:pPr>
            <a:r>
              <a:rPr lang="en-US" sz="2400" b="1" dirty="0"/>
              <a:t>MQ-3</a:t>
            </a:r>
            <a:r>
              <a:rPr lang="en-US" sz="2400" dirty="0"/>
              <a:t> → Alcohol detection (breathalyzer).</a:t>
            </a:r>
          </a:p>
          <a:p>
            <a:pPr marL="800100" lvl="1" indent="-342900">
              <a:buFont typeface="Arial" panose="020B0604020202020204" pitchFamily="34" charset="0"/>
              <a:buChar char="•"/>
            </a:pPr>
            <a:r>
              <a:rPr lang="en-US" sz="2400" b="1" dirty="0"/>
              <a:t>MQ-7</a:t>
            </a:r>
            <a:r>
              <a:rPr lang="en-US" sz="2400" dirty="0"/>
              <a:t> → Carbon monoxide (CO).</a:t>
            </a:r>
          </a:p>
          <a:p>
            <a:pPr marL="800100" lvl="1" indent="-342900">
              <a:buFont typeface="Arial" panose="020B0604020202020204" pitchFamily="34" charset="0"/>
              <a:buChar char="•"/>
            </a:pPr>
            <a:r>
              <a:rPr lang="en-US" sz="2400" b="1" dirty="0"/>
              <a:t>MQ-135</a:t>
            </a:r>
            <a:r>
              <a:rPr lang="en-US" sz="2400" dirty="0"/>
              <a:t> → Air quality (NH₃, NOx, benzene, CO₂).</a:t>
            </a:r>
          </a:p>
          <a:p>
            <a:pPr marL="800100" lvl="1" indent="-342900">
              <a:buFont typeface="Arial" panose="020B0604020202020204" pitchFamily="34" charset="0"/>
              <a:buChar char="•"/>
            </a:pPr>
            <a:r>
              <a:rPr lang="en-US" sz="2400" b="1" dirty="0"/>
              <a:t>CCS811</a:t>
            </a:r>
            <a:r>
              <a:rPr lang="en-US" sz="2400" dirty="0"/>
              <a:t> → Indoor air quality (</a:t>
            </a:r>
            <a:r>
              <a:rPr lang="en-US" sz="2400" dirty="0" err="1"/>
              <a:t>eCO</a:t>
            </a:r>
            <a:r>
              <a:rPr lang="en-US" sz="2400" dirty="0"/>
              <a:t>₂, TVOCs).</a:t>
            </a:r>
          </a:p>
          <a:p>
            <a:pPr marL="800100" lvl="1" indent="-342900">
              <a:buFont typeface="Arial" panose="020B0604020202020204" pitchFamily="34" charset="0"/>
              <a:buChar char="•"/>
            </a:pPr>
            <a:r>
              <a:rPr lang="en-US" sz="2400" b="1" dirty="0"/>
              <a:t>MH-Z19 / SCD30 / </a:t>
            </a:r>
            <a:r>
              <a:rPr lang="en-US" sz="2400" b="1" dirty="0" err="1"/>
              <a:t>Senseair</a:t>
            </a:r>
            <a:r>
              <a:rPr lang="en-US" sz="2400" dirty="0"/>
              <a:t> → CO₂ NDIR sensors.</a:t>
            </a:r>
          </a:p>
          <a:p>
            <a:pPr marL="800100" lvl="1" indent="-342900">
              <a:buFont typeface="Arial" panose="020B0604020202020204" pitchFamily="34" charset="0"/>
              <a:buChar char="•"/>
            </a:pPr>
            <a:r>
              <a:rPr lang="en-US" sz="2400" b="1" dirty="0"/>
              <a:t>MiCS-6814</a:t>
            </a:r>
            <a:r>
              <a:rPr lang="en-US" sz="2400" dirty="0"/>
              <a:t> → Multiple gases (CO, NO₂, NH₃).</a:t>
            </a:r>
          </a:p>
        </p:txBody>
      </p:sp>
    </p:spTree>
    <p:extLst>
      <p:ext uri="{BB962C8B-B14F-4D97-AF65-F5344CB8AC3E}">
        <p14:creationId xmlns:p14="http://schemas.microsoft.com/office/powerpoint/2010/main" val="18112480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5078" y="597065"/>
            <a:ext cx="11957486" cy="2677656"/>
          </a:xfrm>
          <a:prstGeom prst="rect">
            <a:avLst/>
          </a:prstGeom>
        </p:spPr>
        <p:txBody>
          <a:bodyPr wrap="square">
            <a:spAutoFit/>
          </a:bodyPr>
          <a:lstStyle/>
          <a:p>
            <a:r>
              <a:rPr lang="en-US" sz="2400" b="1" dirty="0"/>
              <a:t>Applications</a:t>
            </a:r>
          </a:p>
          <a:p>
            <a:endParaRPr lang="en-US" sz="2400" b="1" dirty="0"/>
          </a:p>
          <a:p>
            <a:pPr marL="800100" lvl="1" indent="-342900">
              <a:buFont typeface="Arial" panose="020B0604020202020204" pitchFamily="34" charset="0"/>
              <a:buChar char="•"/>
            </a:pPr>
            <a:r>
              <a:rPr lang="en-US" sz="2400" dirty="0"/>
              <a:t>Industrial safety (toxic and combustible gas detection)</a:t>
            </a:r>
          </a:p>
          <a:p>
            <a:pPr marL="800100" lvl="1" indent="-342900">
              <a:buFont typeface="Arial" panose="020B0604020202020204" pitchFamily="34" charset="0"/>
              <a:buChar char="•"/>
            </a:pPr>
            <a:r>
              <a:rPr lang="en-US" sz="2400" dirty="0"/>
              <a:t>Environmental monitoring and air quality control</a:t>
            </a:r>
          </a:p>
          <a:p>
            <a:pPr marL="800100" lvl="1" indent="-342900">
              <a:buFont typeface="Arial" panose="020B0604020202020204" pitchFamily="34" charset="0"/>
              <a:buChar char="•"/>
            </a:pPr>
            <a:r>
              <a:rPr lang="en-US" sz="2400" dirty="0"/>
              <a:t>Medical diagnostics (oxygen sensors, anesthesia monitoring)</a:t>
            </a:r>
          </a:p>
          <a:p>
            <a:pPr marL="800100" lvl="1" indent="-342900">
              <a:buFont typeface="Arial" panose="020B0604020202020204" pitchFamily="34" charset="0"/>
              <a:buChar char="•"/>
            </a:pPr>
            <a:r>
              <a:rPr lang="en-US" sz="2400" dirty="0"/>
              <a:t>HVAC and building automation</a:t>
            </a:r>
          </a:p>
          <a:p>
            <a:pPr marL="800100" lvl="1" indent="-342900">
              <a:buFont typeface="Arial" panose="020B0604020202020204" pitchFamily="34" charset="0"/>
              <a:buChar char="•"/>
            </a:pPr>
            <a:r>
              <a:rPr lang="en-US" sz="2400" dirty="0"/>
              <a:t>Automotive emissions control and detection</a:t>
            </a:r>
            <a:endParaRPr lang="en-US" sz="2400" b="0" i="0" dirty="0">
              <a:effectLst/>
            </a:endParaRPr>
          </a:p>
        </p:txBody>
      </p:sp>
    </p:spTree>
    <p:extLst>
      <p:ext uri="{BB962C8B-B14F-4D97-AF65-F5344CB8AC3E}">
        <p14:creationId xmlns:p14="http://schemas.microsoft.com/office/powerpoint/2010/main" val="33839567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51479" y="47435"/>
            <a:ext cx="3289042" cy="369332"/>
          </a:xfrm>
          <a:prstGeom prst="rect">
            <a:avLst/>
          </a:prstGeom>
        </p:spPr>
        <p:txBody>
          <a:bodyPr wrap="none">
            <a:spAutoFit/>
          </a:bodyPr>
          <a:lstStyle/>
          <a:p>
            <a:pPr marR="11430" algn="just">
              <a:spcBef>
                <a:spcPts val="30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Industrial </a:t>
            </a:r>
            <a:r>
              <a:rPr lang="en-US" b="1"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IoT</a:t>
            </a: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and Industry 4.0</a:t>
            </a:r>
            <a:endParaRPr lang="en-US" sz="32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cxnSp>
        <p:nvCxnSpPr>
          <p:cNvPr id="4" name="Straight Connector 3"/>
          <p:cNvCxnSpPr/>
          <p:nvPr/>
        </p:nvCxnSpPr>
        <p:spPr>
          <a:xfrm flipV="1">
            <a:off x="22366" y="470247"/>
            <a:ext cx="12192000" cy="12527"/>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22366" y="6517264"/>
            <a:ext cx="12192000" cy="12527"/>
          </a:xfrm>
          <a:prstGeom prst="line">
            <a:avLst/>
          </a:prstGeom>
          <a:ln w="25400"/>
        </p:spPr>
        <p:style>
          <a:lnRef idx="1">
            <a:schemeClr val="dk1"/>
          </a:lnRef>
          <a:fillRef idx="0">
            <a:schemeClr val="dk1"/>
          </a:fillRef>
          <a:effectRef idx="0">
            <a:schemeClr val="dk1"/>
          </a:effectRef>
          <a:fontRef idx="minor">
            <a:schemeClr val="tx1"/>
          </a:fontRef>
        </p:style>
      </p:cxnSp>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64926" y="623936"/>
            <a:ext cx="11862148" cy="2677656"/>
          </a:xfrm>
          <a:prstGeom prst="rect">
            <a:avLst/>
          </a:prstGeom>
        </p:spPr>
        <p:txBody>
          <a:bodyPr wrap="square">
            <a:spAutoFit/>
          </a:bodyPr>
          <a:lstStyle/>
          <a:p>
            <a:r>
              <a:rPr lang="en-US" sz="2400" b="1" dirty="0"/>
              <a:t>Biosensors </a:t>
            </a:r>
          </a:p>
          <a:p>
            <a:endParaRPr lang="en-US" sz="2400" b="1" dirty="0"/>
          </a:p>
          <a:p>
            <a:pPr marL="800100" lvl="1" indent="-342900">
              <a:buFont typeface="Wingdings" panose="05000000000000000000" pitchFamily="2" charset="2"/>
              <a:buChar char="§"/>
            </a:pPr>
            <a:r>
              <a:rPr lang="en-US" sz="2400" dirty="0"/>
              <a:t>A </a:t>
            </a:r>
            <a:r>
              <a:rPr lang="en-US" sz="2400" b="1" dirty="0"/>
              <a:t>biosensor</a:t>
            </a:r>
            <a:r>
              <a:rPr lang="en-US" sz="2400" dirty="0"/>
              <a:t> is an analytical device that detects a specific biological or chemical substance, known as an </a:t>
            </a:r>
            <a:r>
              <a:rPr lang="en-US" sz="2400" b="1" dirty="0" err="1"/>
              <a:t>analyte</a:t>
            </a:r>
            <a:r>
              <a:rPr lang="en-US" sz="2400" dirty="0"/>
              <a:t>, and converts its presence or concentration into a measurable electrical or optical signal. </a:t>
            </a:r>
          </a:p>
          <a:p>
            <a:pPr marL="800100" lvl="1"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They combine a biological recognition element with a physicochemical transducer.</a:t>
            </a:r>
          </a:p>
        </p:txBody>
      </p:sp>
    </p:spTree>
    <p:extLst>
      <p:ext uri="{BB962C8B-B14F-4D97-AF65-F5344CB8AC3E}">
        <p14:creationId xmlns:p14="http://schemas.microsoft.com/office/powerpoint/2010/main" val="777978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3363</TotalTime>
  <Words>18039</Words>
  <Application>Microsoft Office PowerPoint</Application>
  <PresentationFormat>Widescreen</PresentationFormat>
  <Paragraphs>2776</Paragraphs>
  <Slides>241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241</vt:i4>
      </vt:variant>
    </vt:vector>
  </HeadingPairs>
  <TitlesOfParts>
    <vt:vector size="252" baseType="lpstr">
      <vt:lpstr>Arial</vt:lpstr>
      <vt:lpstr>Arial Black</vt:lpstr>
      <vt:lpstr>Bookman Old Style</vt:lpstr>
      <vt:lpstr>Calibri</vt:lpstr>
      <vt:lpstr>Calibri Light</vt:lpstr>
      <vt:lpstr>fkGrotesk</vt:lpstr>
      <vt:lpstr>fkGroteskNeue</vt:lpstr>
      <vt:lpstr>Lato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Vennimalai G</cp:lastModifiedBy>
  <cp:revision>347</cp:revision>
  <dcterms:created xsi:type="dcterms:W3CDTF">2025-08-06T06:19:37Z</dcterms:created>
  <dcterms:modified xsi:type="dcterms:W3CDTF">2025-09-16T07:17:05Z</dcterms:modified>
</cp:coreProperties>
</file>